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81" r:id="rId3"/>
    <p:sldId id="295" r:id="rId4"/>
    <p:sldId id="260" r:id="rId5"/>
    <p:sldId id="283" r:id="rId6"/>
    <p:sldId id="285" r:id="rId7"/>
    <p:sldId id="286" r:id="rId8"/>
    <p:sldId id="287" r:id="rId9"/>
    <p:sldId id="288" r:id="rId10"/>
    <p:sldId id="289" r:id="rId11"/>
    <p:sldId id="291" r:id="rId12"/>
    <p:sldId id="292" r:id="rId13"/>
    <p:sldId id="293" r:id="rId14"/>
    <p:sldId id="294" r:id="rId15"/>
    <p:sldId id="296" r:id="rId16"/>
    <p:sldId id="297" r:id="rId17"/>
    <p:sldId id="301" r:id="rId18"/>
    <p:sldId id="298" r:id="rId19"/>
    <p:sldId id="300" r:id="rId20"/>
    <p:sldId id="299" r:id="rId21"/>
    <p:sldId id="273" r:id="rId22"/>
    <p:sldId id="275" r:id="rId23"/>
    <p:sldId id="277" r:id="rId24"/>
    <p:sldId id="278"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E6A4C4-951E-43A2-9A42-CCB8B6D4DBB4}" v="262" dt="2023-04-19T08:00:16.741"/>
    <p1510:client id="{1B7BE32B-EA9C-43EB-9A76-AFCC9AEE70C4}" v="9" dt="2023-04-18T20:59:48.325"/>
    <p1510:client id="{51928BC6-7F02-4E4F-8B29-FB3446D07A68}" v="470" dt="2023-04-19T12:10:19.668"/>
    <p1510:client id="{7B941568-82D6-40EF-B08A-1A9A192FA945}" v="1901" dt="2023-04-19T18:39:58.099"/>
    <p1510:client id="{91E99631-8FB8-43D9-8F25-A37D63A4AEBA}" v="1630" dt="2023-04-19T18:11:31.981"/>
    <p1510:client id="{A12F95AA-3324-4E72-A4E5-AA17553AC335}" v="197" dt="2023-04-19T18:25:56.2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9DE206-7D1A-4F6E-872E-7CD8DA1B08AA}"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1AB9EB-C669-4F09-BBC1-B2B1C01C49D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7593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DE206-7D1A-4F6E-872E-7CD8DA1B08AA}"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1AB9EB-C669-4F09-BBC1-B2B1C01C49D5}" type="slidenum">
              <a:rPr lang="en-US" smtClean="0"/>
              <a:t>‹#›</a:t>
            </a:fld>
            <a:endParaRPr lang="en-US"/>
          </a:p>
        </p:txBody>
      </p:sp>
    </p:spTree>
    <p:extLst>
      <p:ext uri="{BB962C8B-B14F-4D97-AF65-F5344CB8AC3E}">
        <p14:creationId xmlns:p14="http://schemas.microsoft.com/office/powerpoint/2010/main" val="748087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DE206-7D1A-4F6E-872E-7CD8DA1B08AA}"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1AB9EB-C669-4F09-BBC1-B2B1C01C49D5}" type="slidenum">
              <a:rPr lang="en-US" smtClean="0"/>
              <a:t>‹#›</a:t>
            </a:fld>
            <a:endParaRPr lang="en-US"/>
          </a:p>
        </p:txBody>
      </p:sp>
    </p:spTree>
    <p:extLst>
      <p:ext uri="{BB962C8B-B14F-4D97-AF65-F5344CB8AC3E}">
        <p14:creationId xmlns:p14="http://schemas.microsoft.com/office/powerpoint/2010/main" val="11074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DE206-7D1A-4F6E-872E-7CD8DA1B08AA}"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1AB9EB-C669-4F09-BBC1-B2B1C01C49D5}" type="slidenum">
              <a:rPr lang="en-US" smtClean="0"/>
              <a:t>‹#›</a:t>
            </a:fld>
            <a:endParaRPr lang="en-US"/>
          </a:p>
        </p:txBody>
      </p:sp>
    </p:spTree>
    <p:extLst>
      <p:ext uri="{BB962C8B-B14F-4D97-AF65-F5344CB8AC3E}">
        <p14:creationId xmlns:p14="http://schemas.microsoft.com/office/powerpoint/2010/main" val="2696432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9DE206-7D1A-4F6E-872E-7CD8DA1B08AA}"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1AB9EB-C669-4F09-BBC1-B2B1C01C49D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881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9DE206-7D1A-4F6E-872E-7CD8DA1B08AA}" type="datetimeFigureOut">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1AB9EB-C669-4F09-BBC1-B2B1C01C49D5}" type="slidenum">
              <a:rPr lang="en-US" smtClean="0"/>
              <a:t>‹#›</a:t>
            </a:fld>
            <a:endParaRPr lang="en-US"/>
          </a:p>
        </p:txBody>
      </p:sp>
    </p:spTree>
    <p:extLst>
      <p:ext uri="{BB962C8B-B14F-4D97-AF65-F5344CB8AC3E}">
        <p14:creationId xmlns:p14="http://schemas.microsoft.com/office/powerpoint/2010/main" val="2276771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9DE206-7D1A-4F6E-872E-7CD8DA1B08AA}" type="datetimeFigureOut">
              <a:rPr lang="en-US" smtClean="0"/>
              <a:t>4/18/2023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1AB9EB-C669-4F09-BBC1-B2B1C01C49D5}" type="slidenum">
              <a:rPr lang="en-US" smtClean="0"/>
              <a:t>‹#›</a:t>
            </a:fld>
            <a:endParaRPr lang="en-US"/>
          </a:p>
        </p:txBody>
      </p:sp>
    </p:spTree>
    <p:extLst>
      <p:ext uri="{BB962C8B-B14F-4D97-AF65-F5344CB8AC3E}">
        <p14:creationId xmlns:p14="http://schemas.microsoft.com/office/powerpoint/2010/main" val="1234690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9DE206-7D1A-4F6E-872E-7CD8DA1B08AA}" type="datetimeFigureOut">
              <a:rPr lang="en-US" smtClean="0"/>
              <a:t>4/18/2023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1AB9EB-C669-4F09-BBC1-B2B1C01C49D5}" type="slidenum">
              <a:rPr lang="en-US" smtClean="0"/>
              <a:t>‹#›</a:t>
            </a:fld>
            <a:endParaRPr lang="en-US"/>
          </a:p>
        </p:txBody>
      </p:sp>
    </p:spTree>
    <p:extLst>
      <p:ext uri="{BB962C8B-B14F-4D97-AF65-F5344CB8AC3E}">
        <p14:creationId xmlns:p14="http://schemas.microsoft.com/office/powerpoint/2010/main" val="3343883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D9DE206-7D1A-4F6E-872E-7CD8DA1B08AA}" type="datetimeFigureOut">
              <a:rPr lang="en-US" smtClean="0"/>
              <a:t>4/18/2023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E1AB9EB-C669-4F09-BBC1-B2B1C01C49D5}" type="slidenum">
              <a:rPr lang="en-US" smtClean="0"/>
              <a:t>‹#›</a:t>
            </a:fld>
            <a:endParaRPr lang="en-US"/>
          </a:p>
        </p:txBody>
      </p:sp>
    </p:spTree>
    <p:extLst>
      <p:ext uri="{BB962C8B-B14F-4D97-AF65-F5344CB8AC3E}">
        <p14:creationId xmlns:p14="http://schemas.microsoft.com/office/powerpoint/2010/main" val="1425068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D9DE206-7D1A-4F6E-872E-7CD8DA1B08AA}" type="datetimeFigureOut">
              <a:rPr lang="en-US" smtClean="0"/>
              <a:t>4/18/2023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E1AB9EB-C669-4F09-BBC1-B2B1C01C49D5}" type="slidenum">
              <a:rPr lang="en-US" smtClean="0"/>
              <a:t>‹#›</a:t>
            </a:fld>
            <a:endParaRPr lang="en-US"/>
          </a:p>
        </p:txBody>
      </p:sp>
    </p:spTree>
    <p:extLst>
      <p:ext uri="{BB962C8B-B14F-4D97-AF65-F5344CB8AC3E}">
        <p14:creationId xmlns:p14="http://schemas.microsoft.com/office/powerpoint/2010/main" val="2612538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9DE206-7D1A-4F6E-872E-7CD8DA1B08AA}" type="datetimeFigureOut">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1AB9EB-C669-4F09-BBC1-B2B1C01C49D5}" type="slidenum">
              <a:rPr lang="en-US" smtClean="0"/>
              <a:t>‹#›</a:t>
            </a:fld>
            <a:endParaRPr lang="en-US"/>
          </a:p>
        </p:txBody>
      </p:sp>
    </p:spTree>
    <p:extLst>
      <p:ext uri="{BB962C8B-B14F-4D97-AF65-F5344CB8AC3E}">
        <p14:creationId xmlns:p14="http://schemas.microsoft.com/office/powerpoint/2010/main" val="382555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D9DE206-7D1A-4F6E-872E-7CD8DA1B08AA}" type="datetimeFigureOut">
              <a:rPr lang="en-US" smtClean="0"/>
              <a:t>4/18/2023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E1AB9EB-C669-4F09-BBC1-B2B1C01C49D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901435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link.springer.com/article/10.1007/S00158-015-1274-4" TargetMode="External"/><Relationship Id="rId2" Type="http://schemas.openxmlformats.org/officeDocument/2006/relationships/hyperlink" Target="https://www.worldscientific.com/doi/10.1142/S1465876301000295" TargetMode="External"/><Relationship Id="rId1" Type="http://schemas.openxmlformats.org/officeDocument/2006/relationships/slideLayout" Target="../slideLayouts/slideLayout7.xml"/><Relationship Id="rId4" Type="http://schemas.openxmlformats.org/officeDocument/2006/relationships/hyperlink" Target="https://www.sciencedirect.com/science/article/pii/S0045794902004406"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CA195-8714-685A-10BD-E10FCE1F6858}"/>
              </a:ext>
            </a:extLst>
          </p:cNvPr>
          <p:cNvSpPr>
            <a:spLocks noGrp="1"/>
          </p:cNvSpPr>
          <p:nvPr>
            <p:ph type="ctrTitle"/>
          </p:nvPr>
        </p:nvSpPr>
        <p:spPr>
          <a:xfrm>
            <a:off x="939577" y="1608038"/>
            <a:ext cx="10107246" cy="1538626"/>
          </a:xfrm>
        </p:spPr>
        <p:txBody>
          <a:bodyPr>
            <a:noAutofit/>
          </a:bodyPr>
          <a:lstStyle/>
          <a:p>
            <a:r>
              <a:rPr lang="en-US" sz="4800" b="1">
                <a:latin typeface="Times New Roman"/>
                <a:cs typeface="Times New Roman"/>
              </a:rPr>
              <a:t>Stress Based Topology Optimization of Bridge</a:t>
            </a:r>
          </a:p>
        </p:txBody>
      </p:sp>
      <p:sp>
        <p:nvSpPr>
          <p:cNvPr id="9" name="TextBox 8">
            <a:extLst>
              <a:ext uri="{FF2B5EF4-FFF2-40B4-BE49-F238E27FC236}">
                <a16:creationId xmlns:a16="http://schemas.microsoft.com/office/drawing/2014/main" id="{B2707CB7-FCFC-0229-2AF8-9BBBCA155D12}"/>
              </a:ext>
            </a:extLst>
          </p:cNvPr>
          <p:cNvSpPr txBox="1"/>
          <p:nvPr/>
        </p:nvSpPr>
        <p:spPr>
          <a:xfrm>
            <a:off x="721179" y="3929743"/>
            <a:ext cx="1073875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cs typeface="Calibri"/>
              </a:rPr>
              <a:t>Presented By                                                                       Guided By</a:t>
            </a:r>
          </a:p>
          <a:p>
            <a:r>
              <a:rPr lang="en-GB" sz="2000" b="1" dirty="0">
                <a:cs typeface="Calibri"/>
              </a:rPr>
              <a:t>Gaurav Singh                                                                                                         Dr Sushobhan Sen</a:t>
            </a:r>
          </a:p>
          <a:p>
            <a:r>
              <a:rPr lang="en-GB" sz="2000" b="1" dirty="0">
                <a:cs typeface="Calibri"/>
              </a:rPr>
              <a:t>Saurabh Kumar Sharma</a:t>
            </a:r>
            <a:r>
              <a:rPr lang="en-GB" sz="2000" b="1">
                <a:cs typeface="Calibri"/>
              </a:rPr>
              <a:t>                                                                                           </a:t>
            </a:r>
            <a:endParaRPr lang="en-GB" sz="2000" b="1" dirty="0">
              <a:cs typeface="Calibri"/>
            </a:endParaRPr>
          </a:p>
          <a:p>
            <a:r>
              <a:rPr lang="en-GB" sz="2000" b="1" dirty="0">
                <a:cs typeface="Calibri"/>
              </a:rPr>
              <a:t>Avinash Kumar Jha</a:t>
            </a:r>
          </a:p>
        </p:txBody>
      </p:sp>
      <p:sp>
        <p:nvSpPr>
          <p:cNvPr id="3" name="TextBox 2">
            <a:extLst>
              <a:ext uri="{FF2B5EF4-FFF2-40B4-BE49-F238E27FC236}">
                <a16:creationId xmlns:a16="http://schemas.microsoft.com/office/drawing/2014/main" id="{9F0A2F3D-0341-E2A5-F65F-17A87CF386AA}"/>
              </a:ext>
            </a:extLst>
          </p:cNvPr>
          <p:cNvSpPr txBox="1"/>
          <p:nvPr/>
        </p:nvSpPr>
        <p:spPr>
          <a:xfrm>
            <a:off x="4434226" y="631532"/>
            <a:ext cx="56404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dirty="0">
                <a:latin typeface="Times New Roman"/>
                <a:cs typeface="Calibri"/>
              </a:rPr>
              <a:t>             </a:t>
            </a:r>
            <a:r>
              <a:rPr lang="en-GB" sz="2000" b="1" u="sng" dirty="0">
                <a:latin typeface="Times New Roman"/>
                <a:cs typeface="Calibri"/>
              </a:rPr>
              <a:t>ES-622</a:t>
            </a:r>
          </a:p>
          <a:p>
            <a:r>
              <a:rPr lang="en-GB" sz="2000" b="1" u="sng" dirty="0">
                <a:latin typeface="Times New Roman"/>
                <a:cs typeface="Calibri"/>
              </a:rPr>
              <a:t>Project Milestone -04</a:t>
            </a:r>
            <a:endParaRPr lang="en-GB" sz="2000" b="1" u="sng" dirty="0">
              <a:latin typeface="Times New Roman"/>
              <a:cs typeface="Times New Roman"/>
            </a:endParaRPr>
          </a:p>
        </p:txBody>
      </p:sp>
    </p:spTree>
    <p:extLst>
      <p:ext uri="{BB962C8B-B14F-4D97-AF65-F5344CB8AC3E}">
        <p14:creationId xmlns:p14="http://schemas.microsoft.com/office/powerpoint/2010/main" val="1077650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tress propogation">
            <a:hlinkClick r:id="" action="ppaction://media"/>
            <a:extLst>
              <a:ext uri="{FF2B5EF4-FFF2-40B4-BE49-F238E27FC236}">
                <a16:creationId xmlns:a16="http://schemas.microsoft.com/office/drawing/2014/main" id="{B53BE4C3-6931-8692-2EE9-484237303E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9707" y="1385888"/>
            <a:ext cx="10554759" cy="3694642"/>
          </a:xfrm>
          <a:prstGeom prst="rect">
            <a:avLst/>
          </a:prstGeom>
        </p:spPr>
      </p:pic>
      <p:sp>
        <p:nvSpPr>
          <p:cNvPr id="4" name="TextBox 3">
            <a:extLst>
              <a:ext uri="{FF2B5EF4-FFF2-40B4-BE49-F238E27FC236}">
                <a16:creationId xmlns:a16="http://schemas.microsoft.com/office/drawing/2014/main" id="{EB5224B7-917F-E7A1-368D-808DEE711803}"/>
              </a:ext>
            </a:extLst>
          </p:cNvPr>
          <p:cNvSpPr txBox="1"/>
          <p:nvPr/>
        </p:nvSpPr>
        <p:spPr>
          <a:xfrm>
            <a:off x="714375" y="507999"/>
            <a:ext cx="948478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b="1" u="sng">
                <a:latin typeface="Times New Roman"/>
                <a:ea typeface="+mn-lt"/>
                <a:cs typeface="+mn-lt"/>
              </a:rPr>
              <a:t>Propagation of stress</a:t>
            </a:r>
            <a:endParaRPr lang="en-US" sz="4000" b="1" u="sng">
              <a:latin typeface="Times New Roman"/>
            </a:endParaRPr>
          </a:p>
        </p:txBody>
      </p:sp>
    </p:spTree>
    <p:extLst>
      <p:ext uri="{BB962C8B-B14F-4D97-AF65-F5344CB8AC3E}">
        <p14:creationId xmlns:p14="http://schemas.microsoft.com/office/powerpoint/2010/main" val="107161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mute="1">
                <p:cTn id="12"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D72403-8896-BF55-AA05-AFB6EEE72CF2}"/>
              </a:ext>
            </a:extLst>
          </p:cNvPr>
          <p:cNvSpPr txBox="1"/>
          <p:nvPr/>
        </p:nvSpPr>
        <p:spPr>
          <a:xfrm>
            <a:off x="239485" y="2722"/>
            <a:ext cx="680357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u="sng">
                <a:solidFill>
                  <a:srgbClr val="404040"/>
                </a:solidFill>
                <a:latin typeface="Times New Roman"/>
                <a:cs typeface="Calibri Light"/>
              </a:rPr>
              <a:t>Stress convergence</a:t>
            </a:r>
            <a:endParaRPr lang="en-US" sz="4400" b="1" u="sng">
              <a:latin typeface="Times New Roman"/>
            </a:endParaRPr>
          </a:p>
        </p:txBody>
      </p:sp>
      <p:pic>
        <p:nvPicPr>
          <p:cNvPr id="3" name="Picture 3" descr="Chart, surface chart&#10;&#10;Description automatically generated">
            <a:extLst>
              <a:ext uri="{FF2B5EF4-FFF2-40B4-BE49-F238E27FC236}">
                <a16:creationId xmlns:a16="http://schemas.microsoft.com/office/drawing/2014/main" id="{7B8FA187-1D41-F7C5-11C5-DA96D4904201}"/>
              </a:ext>
            </a:extLst>
          </p:cNvPr>
          <p:cNvPicPr>
            <a:picLocks noChangeAspect="1"/>
          </p:cNvPicPr>
          <p:nvPr/>
        </p:nvPicPr>
        <p:blipFill>
          <a:blip r:embed="rId2"/>
          <a:stretch>
            <a:fillRect/>
          </a:stretch>
        </p:blipFill>
        <p:spPr>
          <a:xfrm>
            <a:off x="631371" y="1055617"/>
            <a:ext cx="3755570" cy="1328653"/>
          </a:xfrm>
          <a:prstGeom prst="rect">
            <a:avLst/>
          </a:prstGeom>
        </p:spPr>
      </p:pic>
      <p:pic>
        <p:nvPicPr>
          <p:cNvPr id="4" name="Picture 4" descr="A picture containing graphical user interface&#10;&#10;Description automatically generated">
            <a:extLst>
              <a:ext uri="{FF2B5EF4-FFF2-40B4-BE49-F238E27FC236}">
                <a16:creationId xmlns:a16="http://schemas.microsoft.com/office/drawing/2014/main" id="{7D1D65B7-CAAD-CD79-29FA-17A66329E658}"/>
              </a:ext>
            </a:extLst>
          </p:cNvPr>
          <p:cNvPicPr>
            <a:picLocks noChangeAspect="1"/>
          </p:cNvPicPr>
          <p:nvPr/>
        </p:nvPicPr>
        <p:blipFill>
          <a:blip r:embed="rId3"/>
          <a:stretch>
            <a:fillRect/>
          </a:stretch>
        </p:blipFill>
        <p:spPr>
          <a:xfrm>
            <a:off x="631371" y="2535776"/>
            <a:ext cx="3755571" cy="1503420"/>
          </a:xfrm>
          <a:prstGeom prst="rect">
            <a:avLst/>
          </a:prstGeom>
        </p:spPr>
      </p:pic>
      <p:pic>
        <p:nvPicPr>
          <p:cNvPr id="5" name="Picture 5" descr="A picture containing text, sky, outdoor object, sofa&#10;&#10;Description automatically generated">
            <a:extLst>
              <a:ext uri="{FF2B5EF4-FFF2-40B4-BE49-F238E27FC236}">
                <a16:creationId xmlns:a16="http://schemas.microsoft.com/office/drawing/2014/main" id="{D4481E9E-34BC-E88C-6284-DA5EBFEFCF68}"/>
              </a:ext>
            </a:extLst>
          </p:cNvPr>
          <p:cNvPicPr>
            <a:picLocks noChangeAspect="1"/>
          </p:cNvPicPr>
          <p:nvPr/>
        </p:nvPicPr>
        <p:blipFill>
          <a:blip r:embed="rId4"/>
          <a:stretch>
            <a:fillRect/>
          </a:stretch>
        </p:blipFill>
        <p:spPr>
          <a:xfrm>
            <a:off x="576943" y="4291556"/>
            <a:ext cx="3810000" cy="1507946"/>
          </a:xfrm>
          <a:prstGeom prst="rect">
            <a:avLst/>
          </a:prstGeom>
        </p:spPr>
      </p:pic>
      <p:pic>
        <p:nvPicPr>
          <p:cNvPr id="6" name="Picture 6" descr="Chart, line chart, scatter chart&#10;&#10;Description automatically generated">
            <a:extLst>
              <a:ext uri="{FF2B5EF4-FFF2-40B4-BE49-F238E27FC236}">
                <a16:creationId xmlns:a16="http://schemas.microsoft.com/office/drawing/2014/main" id="{22A2A680-7777-51D4-F671-2B2C856BF2B1}"/>
              </a:ext>
            </a:extLst>
          </p:cNvPr>
          <p:cNvPicPr>
            <a:picLocks noChangeAspect="1"/>
          </p:cNvPicPr>
          <p:nvPr/>
        </p:nvPicPr>
        <p:blipFill>
          <a:blip r:embed="rId5"/>
          <a:stretch>
            <a:fillRect/>
          </a:stretch>
        </p:blipFill>
        <p:spPr>
          <a:xfrm>
            <a:off x="4876799" y="908688"/>
            <a:ext cx="3973285" cy="4746712"/>
          </a:xfrm>
          <a:prstGeom prst="rect">
            <a:avLst/>
          </a:prstGeom>
        </p:spPr>
      </p:pic>
      <p:sp>
        <p:nvSpPr>
          <p:cNvPr id="7" name="TextBox 6">
            <a:extLst>
              <a:ext uri="{FF2B5EF4-FFF2-40B4-BE49-F238E27FC236}">
                <a16:creationId xmlns:a16="http://schemas.microsoft.com/office/drawing/2014/main" id="{A92DD106-119C-C527-7660-996F82AF878B}"/>
              </a:ext>
            </a:extLst>
          </p:cNvPr>
          <p:cNvSpPr txBox="1"/>
          <p:nvPr/>
        </p:nvSpPr>
        <p:spPr>
          <a:xfrm>
            <a:off x="8847364" y="1211035"/>
            <a:ext cx="3222171"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cs typeface="Calibri"/>
            </a:endParaRPr>
          </a:p>
          <a:p>
            <a:endParaRPr lang="en-GB" sz="2000">
              <a:latin typeface="Times New Roman"/>
              <a:cs typeface="Calibri"/>
            </a:endParaRPr>
          </a:p>
          <a:p>
            <a:r>
              <a:rPr lang="en-GB" sz="2000">
                <a:latin typeface="Times New Roman"/>
                <a:cs typeface="Calibri"/>
              </a:rPr>
              <a:t>As we see the stress propagates in an arch manner we can therefore conclude our optimized geometry also must look like an arch form </a:t>
            </a:r>
            <a:endParaRPr lang="en-GB" sz="2000"/>
          </a:p>
        </p:txBody>
      </p:sp>
    </p:spTree>
    <p:extLst>
      <p:ext uri="{BB962C8B-B14F-4D97-AF65-F5344CB8AC3E}">
        <p14:creationId xmlns:p14="http://schemas.microsoft.com/office/powerpoint/2010/main" val="2906647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7323827-EBB7-693C-B1CB-1E1DD5E72635}"/>
              </a:ext>
            </a:extLst>
          </p:cNvPr>
          <p:cNvPicPr>
            <a:picLocks noChangeAspect="1"/>
          </p:cNvPicPr>
          <p:nvPr/>
        </p:nvPicPr>
        <p:blipFill>
          <a:blip r:embed="rId2"/>
          <a:stretch>
            <a:fillRect/>
          </a:stretch>
        </p:blipFill>
        <p:spPr>
          <a:xfrm>
            <a:off x="5453744" y="1480531"/>
            <a:ext cx="6281056" cy="3004311"/>
          </a:xfrm>
          <a:prstGeom prst="rect">
            <a:avLst/>
          </a:prstGeom>
        </p:spPr>
      </p:pic>
      <p:sp>
        <p:nvSpPr>
          <p:cNvPr id="3" name="TextBox 2">
            <a:extLst>
              <a:ext uri="{FF2B5EF4-FFF2-40B4-BE49-F238E27FC236}">
                <a16:creationId xmlns:a16="http://schemas.microsoft.com/office/drawing/2014/main" id="{7D198602-87BB-73AE-FB65-A4AE985EBCE5}"/>
              </a:ext>
            </a:extLst>
          </p:cNvPr>
          <p:cNvSpPr txBox="1"/>
          <p:nvPr/>
        </p:nvSpPr>
        <p:spPr>
          <a:xfrm>
            <a:off x="329292" y="1483178"/>
            <a:ext cx="4408713"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solidFill>
                  <a:srgbClr val="404040"/>
                </a:solidFill>
                <a:latin typeface="Times New Roman"/>
                <a:cs typeface="Calibri"/>
              </a:rPr>
              <a:t>0.1% convergence accuracy</a:t>
            </a:r>
          </a:p>
          <a:p>
            <a:r>
              <a:rPr lang="en-US" sz="2000">
                <a:solidFill>
                  <a:srgbClr val="404040"/>
                </a:solidFill>
                <a:latin typeface="Times New Roman"/>
                <a:ea typeface="+mn-lt"/>
                <a:cs typeface="Times New Roman"/>
              </a:rPr>
              <a:t>The final solution obtained should be accurate up to a tolerance of 0.1%.</a:t>
            </a:r>
          </a:p>
          <a:p>
            <a:endParaRPr lang="en-US" sz="2000">
              <a:solidFill>
                <a:srgbClr val="404040"/>
              </a:solidFill>
              <a:latin typeface="Times New Roman"/>
              <a:ea typeface="+mn-lt"/>
              <a:cs typeface="Times New Roman"/>
            </a:endParaRPr>
          </a:p>
          <a:p>
            <a:r>
              <a:rPr lang="en-US" sz="2400" b="1" u="sng">
                <a:solidFill>
                  <a:srgbClr val="374151"/>
                </a:solidFill>
                <a:latin typeface="Times New Roman"/>
                <a:ea typeface="+mn-lt"/>
                <a:cs typeface="+mn-lt"/>
              </a:rPr>
              <a:t>40% mass reduction</a:t>
            </a:r>
          </a:p>
          <a:p>
            <a:r>
              <a:rPr lang="en-US" sz="2000">
                <a:solidFill>
                  <a:srgbClr val="374151"/>
                </a:solidFill>
                <a:latin typeface="Times New Roman"/>
                <a:ea typeface="+mn-lt"/>
                <a:cs typeface="Times New Roman"/>
              </a:rPr>
              <a:t>The optimized design should be at least 40% lighter than the initial design, while still meeting the required specifications.</a:t>
            </a:r>
          </a:p>
          <a:p>
            <a:endParaRPr lang="en-US" sz="2000">
              <a:solidFill>
                <a:srgbClr val="374151"/>
              </a:solidFill>
              <a:latin typeface="Times New Roman"/>
              <a:cs typeface="Times New Roman"/>
            </a:endParaRPr>
          </a:p>
          <a:p>
            <a:endParaRPr lang="en-US" sz="2000">
              <a:solidFill>
                <a:srgbClr val="374151"/>
              </a:solidFill>
              <a:latin typeface="Times New Roman"/>
              <a:cs typeface="Times New Roman"/>
            </a:endParaRPr>
          </a:p>
        </p:txBody>
      </p:sp>
      <p:sp>
        <p:nvSpPr>
          <p:cNvPr id="4" name="TextBox 3">
            <a:extLst>
              <a:ext uri="{FF2B5EF4-FFF2-40B4-BE49-F238E27FC236}">
                <a16:creationId xmlns:a16="http://schemas.microsoft.com/office/drawing/2014/main" id="{7DF1F767-49F7-BF4B-1EF4-270BBE24AA5D}"/>
              </a:ext>
            </a:extLst>
          </p:cNvPr>
          <p:cNvSpPr txBox="1"/>
          <p:nvPr/>
        </p:nvSpPr>
        <p:spPr>
          <a:xfrm>
            <a:off x="326571" y="4980214"/>
            <a:ext cx="1072242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latin typeface="Times New Roman"/>
                <a:cs typeface="Calibri"/>
              </a:rPr>
              <a:t>*</a:t>
            </a:r>
            <a:r>
              <a:rPr lang="en-GB" sz="2000" b="1">
                <a:solidFill>
                  <a:srgbClr val="000000"/>
                </a:solidFill>
                <a:latin typeface="Times New Roman"/>
                <a:ea typeface="+mn-lt"/>
                <a:cs typeface="+mn-lt"/>
              </a:rPr>
              <a:t>The optimization process should only consider the main structural components and not the deck</a:t>
            </a:r>
            <a:r>
              <a:rPr lang="en-GB" sz="2000" b="1" dirty="0">
                <a:solidFill>
                  <a:srgbClr val="000000"/>
                </a:solidFill>
                <a:latin typeface="Times New Roman"/>
                <a:ea typeface="+mn-lt"/>
                <a:cs typeface="+mn-lt"/>
              </a:rPr>
              <a:t>  </a:t>
            </a:r>
            <a:r>
              <a:rPr lang="en-GB" sz="2000" b="1">
                <a:solidFill>
                  <a:srgbClr val="000000"/>
                </a:solidFill>
                <a:latin typeface="Times New Roman"/>
                <a:ea typeface="+mn-lt"/>
                <a:cs typeface="+mn-lt"/>
              </a:rPr>
              <a:t>or supports.</a:t>
            </a:r>
            <a:endParaRPr lang="en-GB" sz="2000" b="1">
              <a:solidFill>
                <a:srgbClr val="000000"/>
              </a:solidFill>
              <a:latin typeface="Times New Roman"/>
            </a:endParaRPr>
          </a:p>
        </p:txBody>
      </p:sp>
      <p:sp>
        <p:nvSpPr>
          <p:cNvPr id="5" name="TextBox 4">
            <a:extLst>
              <a:ext uri="{FF2B5EF4-FFF2-40B4-BE49-F238E27FC236}">
                <a16:creationId xmlns:a16="http://schemas.microsoft.com/office/drawing/2014/main" id="{56AB9716-5CFE-F06F-3D1E-FC03676432F1}"/>
              </a:ext>
            </a:extLst>
          </p:cNvPr>
          <p:cNvSpPr txBox="1"/>
          <p:nvPr/>
        </p:nvSpPr>
        <p:spPr>
          <a:xfrm>
            <a:off x="157842" y="372836"/>
            <a:ext cx="757645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b="1" u="sng">
                <a:latin typeface="Times New Roman"/>
                <a:cs typeface="Calibri"/>
              </a:rPr>
              <a:t>Goal of Topology Optimization</a:t>
            </a:r>
            <a:endParaRPr lang="en-GB" sz="4000" b="1" u="sng">
              <a:latin typeface="Times New Roman"/>
            </a:endParaRPr>
          </a:p>
        </p:txBody>
      </p:sp>
    </p:spTree>
    <p:extLst>
      <p:ext uri="{BB962C8B-B14F-4D97-AF65-F5344CB8AC3E}">
        <p14:creationId xmlns:p14="http://schemas.microsoft.com/office/powerpoint/2010/main" val="2777742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A2E319-9249-0CD2-1B5C-1AD79A837E68}"/>
              </a:ext>
            </a:extLst>
          </p:cNvPr>
          <p:cNvSpPr txBox="1"/>
          <p:nvPr/>
        </p:nvSpPr>
        <p:spPr>
          <a:xfrm>
            <a:off x="296635" y="263978"/>
            <a:ext cx="1073331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b="1" u="sng">
                <a:latin typeface="Times New Roman"/>
                <a:ea typeface="+mn-lt"/>
                <a:cs typeface="+mn-lt"/>
              </a:rPr>
              <a:t>Iterative convergence of Mass and Stiffness.</a:t>
            </a:r>
            <a:endParaRPr lang="en-US" sz="4000" b="1" u="sng">
              <a:latin typeface="Times New Roman"/>
            </a:endParaRPr>
          </a:p>
        </p:txBody>
      </p:sp>
      <p:pic>
        <p:nvPicPr>
          <p:cNvPr id="3" name="Picture 3" descr="Chart, line chart&#10;&#10;Description automatically generated">
            <a:extLst>
              <a:ext uri="{FF2B5EF4-FFF2-40B4-BE49-F238E27FC236}">
                <a16:creationId xmlns:a16="http://schemas.microsoft.com/office/drawing/2014/main" id="{50E1C3DA-CF41-4F98-4966-A247E362EC54}"/>
              </a:ext>
            </a:extLst>
          </p:cNvPr>
          <p:cNvPicPr>
            <a:picLocks noChangeAspect="1"/>
          </p:cNvPicPr>
          <p:nvPr/>
        </p:nvPicPr>
        <p:blipFill>
          <a:blip r:embed="rId2"/>
          <a:stretch>
            <a:fillRect/>
          </a:stretch>
        </p:blipFill>
        <p:spPr>
          <a:xfrm>
            <a:off x="576943" y="1223158"/>
            <a:ext cx="4626428" cy="3366654"/>
          </a:xfrm>
          <a:prstGeom prst="rect">
            <a:avLst/>
          </a:prstGeom>
        </p:spPr>
      </p:pic>
      <p:pic>
        <p:nvPicPr>
          <p:cNvPr id="4" name="Picture 4" descr="Chart&#10;&#10;Description automatically generated">
            <a:extLst>
              <a:ext uri="{FF2B5EF4-FFF2-40B4-BE49-F238E27FC236}">
                <a16:creationId xmlns:a16="http://schemas.microsoft.com/office/drawing/2014/main" id="{82E69854-F521-FED1-D71F-935A3FF68AE3}"/>
              </a:ext>
            </a:extLst>
          </p:cNvPr>
          <p:cNvPicPr>
            <a:picLocks noChangeAspect="1"/>
          </p:cNvPicPr>
          <p:nvPr/>
        </p:nvPicPr>
        <p:blipFill>
          <a:blip r:embed="rId3"/>
          <a:stretch>
            <a:fillRect/>
          </a:stretch>
        </p:blipFill>
        <p:spPr>
          <a:xfrm>
            <a:off x="5725886" y="1658185"/>
            <a:ext cx="5061857" cy="3062657"/>
          </a:xfrm>
          <a:prstGeom prst="rect">
            <a:avLst/>
          </a:prstGeom>
        </p:spPr>
      </p:pic>
      <p:sp>
        <p:nvSpPr>
          <p:cNvPr id="5" name="TextBox 4">
            <a:extLst>
              <a:ext uri="{FF2B5EF4-FFF2-40B4-BE49-F238E27FC236}">
                <a16:creationId xmlns:a16="http://schemas.microsoft.com/office/drawing/2014/main" id="{03791066-E560-8FCA-556D-AC97E868CC6F}"/>
              </a:ext>
            </a:extLst>
          </p:cNvPr>
          <p:cNvSpPr txBox="1"/>
          <p:nvPr/>
        </p:nvSpPr>
        <p:spPr>
          <a:xfrm>
            <a:off x="745671" y="4901292"/>
            <a:ext cx="105918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000000"/>
                </a:solidFill>
                <a:latin typeface="Times New Roman"/>
                <a:ea typeface="+mn-lt"/>
                <a:cs typeface="+mn-lt"/>
              </a:rPr>
              <a:t>The iterative process is necessary because the initial estimates of the mass and stiffness matrices are typically rough approximations, and refining these estimates is crucial for accurately predicting the behaviour of the structure under different loads and conditions.</a:t>
            </a:r>
            <a:endParaRPr lang="en-US">
              <a:latin typeface="Times New Roman"/>
            </a:endParaRPr>
          </a:p>
        </p:txBody>
      </p:sp>
    </p:spTree>
    <p:extLst>
      <p:ext uri="{BB962C8B-B14F-4D97-AF65-F5344CB8AC3E}">
        <p14:creationId xmlns:p14="http://schemas.microsoft.com/office/powerpoint/2010/main" val="1551985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16C6A-D582-4845-7FF9-C0A7484B23B3}"/>
              </a:ext>
            </a:extLst>
          </p:cNvPr>
          <p:cNvSpPr txBox="1"/>
          <p:nvPr/>
        </p:nvSpPr>
        <p:spPr>
          <a:xfrm>
            <a:off x="386443" y="302078"/>
            <a:ext cx="1169125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u="sng">
                <a:latin typeface="Times New Roman"/>
                <a:ea typeface="+mn-lt"/>
                <a:cs typeface="+mn-lt"/>
              </a:rPr>
              <a:t>With each repetition, provide the following response:</a:t>
            </a:r>
            <a:endParaRPr lang="en-US" sz="3600" b="1" u="sng">
              <a:latin typeface="Times New Roman"/>
            </a:endParaRPr>
          </a:p>
          <a:p>
            <a:pPr algn="l"/>
            <a:endParaRPr lang="en-GB">
              <a:cs typeface="Calibri"/>
            </a:endParaRPr>
          </a:p>
        </p:txBody>
      </p:sp>
      <p:pic>
        <p:nvPicPr>
          <p:cNvPr id="4" name="top opt 0.5m">
            <a:hlinkClick r:id="" action="ppaction://media"/>
            <a:extLst>
              <a:ext uri="{FF2B5EF4-FFF2-40B4-BE49-F238E27FC236}">
                <a16:creationId xmlns:a16="http://schemas.microsoft.com/office/drawing/2014/main" id="{30D719F0-B7ED-7BAF-E6F7-74EC8D472EA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9506" y="1423081"/>
            <a:ext cx="10058400" cy="3640137"/>
          </a:xfrm>
          <a:prstGeom prst="rect">
            <a:avLst/>
          </a:prstGeom>
        </p:spPr>
      </p:pic>
      <p:sp>
        <p:nvSpPr>
          <p:cNvPr id="5" name="TextBox 4">
            <a:extLst>
              <a:ext uri="{FF2B5EF4-FFF2-40B4-BE49-F238E27FC236}">
                <a16:creationId xmlns:a16="http://schemas.microsoft.com/office/drawing/2014/main" id="{400BEE55-D4CD-257D-4543-E87BE4A0CEA4}"/>
              </a:ext>
            </a:extLst>
          </p:cNvPr>
          <p:cNvSpPr txBox="1"/>
          <p:nvPr/>
        </p:nvSpPr>
        <p:spPr>
          <a:xfrm>
            <a:off x="683078" y="5334000"/>
            <a:ext cx="10287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74151"/>
                </a:solidFill>
                <a:latin typeface="Times New Roman"/>
                <a:ea typeface="+mn-lt"/>
                <a:cs typeface="+mn-lt"/>
              </a:rPr>
              <a:t>*The response refers to the deformation, stresses, strains, and other quantities that characterize the behaviour of the structure under the applied loads and conditions.</a:t>
            </a:r>
            <a:endParaRPr lang="en-US">
              <a:latin typeface="Times New Roman"/>
            </a:endParaRPr>
          </a:p>
        </p:txBody>
      </p:sp>
    </p:spTree>
    <p:extLst>
      <p:ext uri="{BB962C8B-B14F-4D97-AF65-F5344CB8AC3E}">
        <p14:creationId xmlns:p14="http://schemas.microsoft.com/office/powerpoint/2010/main" val="391158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op opt 0.5m plan">
            <a:hlinkClick r:id="" action="ppaction://media"/>
            <a:extLst>
              <a:ext uri="{FF2B5EF4-FFF2-40B4-BE49-F238E27FC236}">
                <a16:creationId xmlns:a16="http://schemas.microsoft.com/office/drawing/2014/main" id="{BC597D8A-F053-3B25-ACA1-AF3DA72072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7092" y="1494172"/>
            <a:ext cx="10488386" cy="3957637"/>
          </a:xfrm>
          <a:prstGeom prst="rect">
            <a:avLst/>
          </a:prstGeom>
        </p:spPr>
      </p:pic>
      <p:sp>
        <p:nvSpPr>
          <p:cNvPr id="4" name="TextBox 3">
            <a:extLst>
              <a:ext uri="{FF2B5EF4-FFF2-40B4-BE49-F238E27FC236}">
                <a16:creationId xmlns:a16="http://schemas.microsoft.com/office/drawing/2014/main" id="{BD5359C0-4499-E37B-21C1-A941FEF164BF}"/>
              </a:ext>
            </a:extLst>
          </p:cNvPr>
          <p:cNvSpPr txBox="1"/>
          <p:nvPr/>
        </p:nvSpPr>
        <p:spPr>
          <a:xfrm>
            <a:off x="587827" y="380999"/>
            <a:ext cx="1048294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b="1" u="sng">
                <a:latin typeface="Times New Roman"/>
                <a:ea typeface="+mn-lt"/>
                <a:cs typeface="+mn-lt"/>
              </a:rPr>
              <a:t>Mass Removal (view from a cross section)</a:t>
            </a:r>
            <a:endParaRPr lang="en-US" sz="4000" b="1" u="sng">
              <a:latin typeface="Times New Roman"/>
            </a:endParaRPr>
          </a:p>
        </p:txBody>
      </p:sp>
    </p:spTree>
    <p:extLst>
      <p:ext uri="{BB962C8B-B14F-4D97-AF65-F5344CB8AC3E}">
        <p14:creationId xmlns:p14="http://schemas.microsoft.com/office/powerpoint/2010/main" val="404895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4268D7-B91D-C34E-C364-67068DFF6352}"/>
              </a:ext>
            </a:extLst>
          </p:cNvPr>
          <p:cNvPicPr>
            <a:picLocks noChangeAspect="1"/>
          </p:cNvPicPr>
          <p:nvPr/>
        </p:nvPicPr>
        <p:blipFill>
          <a:blip r:embed="rId2"/>
          <a:stretch>
            <a:fillRect/>
          </a:stretch>
        </p:blipFill>
        <p:spPr>
          <a:xfrm>
            <a:off x="553589" y="1207832"/>
            <a:ext cx="10766024" cy="4183355"/>
          </a:xfrm>
          <a:prstGeom prst="rect">
            <a:avLst/>
          </a:prstGeom>
        </p:spPr>
      </p:pic>
      <p:sp>
        <p:nvSpPr>
          <p:cNvPr id="4" name="TextBox 3">
            <a:extLst>
              <a:ext uri="{FF2B5EF4-FFF2-40B4-BE49-F238E27FC236}">
                <a16:creationId xmlns:a16="http://schemas.microsoft.com/office/drawing/2014/main" id="{9056C6BC-E093-31DE-96FE-B57B31008C4F}"/>
              </a:ext>
            </a:extLst>
          </p:cNvPr>
          <p:cNvSpPr txBox="1"/>
          <p:nvPr/>
        </p:nvSpPr>
        <p:spPr>
          <a:xfrm>
            <a:off x="560614" y="318406"/>
            <a:ext cx="107550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b="1" u="sng">
                <a:latin typeface="Times New Roman"/>
                <a:ea typeface="+mn-lt"/>
                <a:cs typeface="+mn-lt"/>
              </a:rPr>
              <a:t>The final shape post optimization:</a:t>
            </a:r>
            <a:endParaRPr lang="en-US" sz="3600" b="1" u="sng">
              <a:latin typeface="Times New Roman"/>
            </a:endParaRPr>
          </a:p>
        </p:txBody>
      </p:sp>
    </p:spTree>
    <p:extLst>
      <p:ext uri="{BB962C8B-B14F-4D97-AF65-F5344CB8AC3E}">
        <p14:creationId xmlns:p14="http://schemas.microsoft.com/office/powerpoint/2010/main" val="655057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B709C2D7-B88B-F9DA-3231-4A2D2CDB9D81}"/>
              </a:ext>
            </a:extLst>
          </p:cNvPr>
          <p:cNvPicPr>
            <a:picLocks noChangeAspect="1"/>
          </p:cNvPicPr>
          <p:nvPr/>
        </p:nvPicPr>
        <p:blipFill>
          <a:blip r:embed="rId2"/>
          <a:stretch>
            <a:fillRect/>
          </a:stretch>
        </p:blipFill>
        <p:spPr>
          <a:xfrm>
            <a:off x="4228214" y="3262356"/>
            <a:ext cx="5906386" cy="2202844"/>
          </a:xfrm>
          <a:prstGeom prst="rect">
            <a:avLst/>
          </a:prstGeom>
        </p:spPr>
      </p:pic>
      <p:pic>
        <p:nvPicPr>
          <p:cNvPr id="3" name="Picture 3" descr="Diagram&#10;&#10;Description automatically generated">
            <a:extLst>
              <a:ext uri="{FF2B5EF4-FFF2-40B4-BE49-F238E27FC236}">
                <a16:creationId xmlns:a16="http://schemas.microsoft.com/office/drawing/2014/main" id="{45A650E7-6CB7-2DAA-6EFD-4F271E79CE37}"/>
              </a:ext>
            </a:extLst>
          </p:cNvPr>
          <p:cNvPicPr>
            <a:picLocks noChangeAspect="1"/>
          </p:cNvPicPr>
          <p:nvPr/>
        </p:nvPicPr>
        <p:blipFill>
          <a:blip r:embed="rId3"/>
          <a:stretch>
            <a:fillRect/>
          </a:stretch>
        </p:blipFill>
        <p:spPr>
          <a:xfrm>
            <a:off x="1409434" y="1880328"/>
            <a:ext cx="2058056" cy="2752396"/>
          </a:xfrm>
          <a:prstGeom prst="rect">
            <a:avLst/>
          </a:prstGeom>
        </p:spPr>
      </p:pic>
      <p:sp>
        <p:nvSpPr>
          <p:cNvPr id="5" name="TextBox 4">
            <a:extLst>
              <a:ext uri="{FF2B5EF4-FFF2-40B4-BE49-F238E27FC236}">
                <a16:creationId xmlns:a16="http://schemas.microsoft.com/office/drawing/2014/main" id="{9E15B93E-1045-78BA-9AA4-FEAD0FFFD9DF}"/>
              </a:ext>
            </a:extLst>
          </p:cNvPr>
          <p:cNvSpPr txBox="1"/>
          <p:nvPr/>
        </p:nvSpPr>
        <p:spPr>
          <a:xfrm>
            <a:off x="669471" y="612321"/>
            <a:ext cx="98962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u="sng">
                <a:solidFill>
                  <a:srgbClr val="404040"/>
                </a:solidFill>
                <a:latin typeface="Times New Roman"/>
                <a:cs typeface="Times New Roman"/>
              </a:rPr>
              <a:t>Modal analysis: mode shapes and frequencies  </a:t>
            </a:r>
            <a:endParaRPr lang="en-US" u="sng"/>
          </a:p>
        </p:txBody>
      </p:sp>
    </p:spTree>
    <p:extLst>
      <p:ext uri="{BB962C8B-B14F-4D97-AF65-F5344CB8AC3E}">
        <p14:creationId xmlns:p14="http://schemas.microsoft.com/office/powerpoint/2010/main" val="3961144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96067C-AF5D-7E0C-05C6-590F4D21CC6E}"/>
              </a:ext>
            </a:extLst>
          </p:cNvPr>
          <p:cNvSpPr txBox="1"/>
          <p:nvPr/>
        </p:nvSpPr>
        <p:spPr>
          <a:xfrm>
            <a:off x="710293" y="1385206"/>
            <a:ext cx="10319657" cy="41611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200"/>
              </a:spcBef>
              <a:spcAft>
                <a:spcPts val="200"/>
              </a:spcAft>
            </a:pPr>
            <a:r>
              <a:rPr lang="en-US" sz="2400" b="1">
                <a:solidFill>
                  <a:srgbClr val="404040"/>
                </a:solidFill>
                <a:latin typeface="Times New Roman"/>
                <a:cs typeface="Times New Roman"/>
              </a:rPr>
              <a:t>Governing equation:</a:t>
            </a:r>
            <a:endParaRPr lang="en-US" sz="2400">
              <a:solidFill>
                <a:srgbClr val="404040"/>
              </a:solidFill>
              <a:latin typeface="Times New Roman"/>
              <a:cs typeface="Times New Roman"/>
            </a:endParaRPr>
          </a:p>
          <a:p>
            <a:pPr>
              <a:lnSpc>
                <a:spcPct val="90000"/>
              </a:lnSpc>
              <a:spcBef>
                <a:spcPts val="1200"/>
              </a:spcBef>
              <a:spcAft>
                <a:spcPts val="200"/>
              </a:spcAft>
            </a:pPr>
            <a:r>
              <a:rPr lang="en-US" sz="2400">
                <a:solidFill>
                  <a:srgbClr val="172B4D"/>
                </a:solidFill>
                <a:latin typeface="Times New Roman"/>
                <a:cs typeface="Times New Roman"/>
              </a:rPr>
              <a:t>     Mu¨+Cu˙+Ku=f(t)</a:t>
            </a:r>
          </a:p>
          <a:p>
            <a:pPr>
              <a:lnSpc>
                <a:spcPct val="90000"/>
              </a:lnSpc>
              <a:spcBef>
                <a:spcPts val="1200"/>
              </a:spcBef>
              <a:spcAft>
                <a:spcPts val="200"/>
              </a:spcAft>
            </a:pPr>
            <a:r>
              <a:rPr lang="en-US" sz="2400">
                <a:solidFill>
                  <a:srgbClr val="404040"/>
                </a:solidFill>
                <a:latin typeface="Times New Roman"/>
                <a:cs typeface="Times New Roman"/>
              </a:rPr>
              <a:t>•</a:t>
            </a:r>
            <a:r>
              <a:rPr lang="en-US" sz="2400">
                <a:solidFill>
                  <a:srgbClr val="172B4D"/>
                </a:solidFill>
                <a:latin typeface="Times New Roman"/>
                <a:cs typeface="Times New Roman"/>
              </a:rPr>
              <a:t>As natural frequencies and associated mode shapes are structures property  and independent of loads.</a:t>
            </a:r>
          </a:p>
          <a:p>
            <a:pPr>
              <a:lnSpc>
                <a:spcPct val="90000"/>
              </a:lnSpc>
              <a:spcBef>
                <a:spcPts val="1200"/>
              </a:spcBef>
              <a:spcAft>
                <a:spcPts val="200"/>
              </a:spcAft>
            </a:pPr>
            <a:r>
              <a:rPr lang="en-US" sz="2400">
                <a:solidFill>
                  <a:srgbClr val="404040"/>
                </a:solidFill>
                <a:latin typeface="Times New Roman"/>
                <a:cs typeface="Times New Roman"/>
              </a:rPr>
              <a:t>•</a:t>
            </a:r>
            <a:r>
              <a:rPr lang="en-US" sz="2400">
                <a:solidFill>
                  <a:srgbClr val="172B4D"/>
                </a:solidFill>
                <a:latin typeface="Times New Roman"/>
                <a:cs typeface="Times New Roman"/>
              </a:rPr>
              <a:t>Also, for modal analysis we generally do not include damping.</a:t>
            </a:r>
          </a:p>
          <a:p>
            <a:pPr>
              <a:lnSpc>
                <a:spcPct val="90000"/>
              </a:lnSpc>
              <a:spcBef>
                <a:spcPts val="1200"/>
              </a:spcBef>
              <a:spcAft>
                <a:spcPts val="200"/>
              </a:spcAft>
            </a:pPr>
            <a:r>
              <a:rPr lang="en-US" sz="2400" b="1">
                <a:solidFill>
                  <a:srgbClr val="172B4D"/>
                </a:solidFill>
                <a:latin typeface="Times New Roman"/>
                <a:cs typeface="Times New Roman"/>
              </a:rPr>
              <a:t>Final equation:</a:t>
            </a:r>
            <a:endParaRPr lang="en-US" sz="2400">
              <a:solidFill>
                <a:srgbClr val="172B4D"/>
              </a:solidFill>
              <a:latin typeface="Times New Roman"/>
              <a:cs typeface="Times New Roman"/>
            </a:endParaRPr>
          </a:p>
          <a:p>
            <a:pPr>
              <a:lnSpc>
                <a:spcPct val="90000"/>
              </a:lnSpc>
              <a:spcBef>
                <a:spcPts val="1200"/>
              </a:spcBef>
              <a:spcAft>
                <a:spcPts val="200"/>
              </a:spcAft>
            </a:pPr>
            <a:r>
              <a:rPr lang="en-US" sz="2400">
                <a:solidFill>
                  <a:srgbClr val="172B4D"/>
                </a:solidFill>
                <a:latin typeface="Times New Roman"/>
                <a:cs typeface="Times New Roman"/>
              </a:rPr>
              <a:t>      Mu¨+Ku=0</a:t>
            </a:r>
          </a:p>
          <a:p>
            <a:pPr marL="285750" indent="-285750">
              <a:lnSpc>
                <a:spcPct val="90000"/>
              </a:lnSpc>
              <a:spcBef>
                <a:spcPts val="1200"/>
              </a:spcBef>
              <a:spcAft>
                <a:spcPts val="200"/>
              </a:spcAft>
              <a:buFont typeface="Arial"/>
              <a:buChar char="•"/>
            </a:pPr>
            <a:r>
              <a:rPr lang="en-US" sz="2400">
                <a:solidFill>
                  <a:srgbClr val="172B4D"/>
                </a:solidFill>
                <a:latin typeface="Times New Roman"/>
                <a:cs typeface="Times New Roman"/>
              </a:rPr>
              <a:t>Free and undamped system will give us mode shapes and modal natural frequencies of structure  </a:t>
            </a:r>
            <a:endParaRPr lang="en-GB"/>
          </a:p>
        </p:txBody>
      </p:sp>
      <p:sp>
        <p:nvSpPr>
          <p:cNvPr id="3" name="TextBox 2">
            <a:extLst>
              <a:ext uri="{FF2B5EF4-FFF2-40B4-BE49-F238E27FC236}">
                <a16:creationId xmlns:a16="http://schemas.microsoft.com/office/drawing/2014/main" id="{3101E9A8-D501-5E30-7C96-FB821EB81308}"/>
              </a:ext>
            </a:extLst>
          </p:cNvPr>
          <p:cNvSpPr txBox="1"/>
          <p:nvPr/>
        </p:nvSpPr>
        <p:spPr>
          <a:xfrm>
            <a:off x="669471" y="612321"/>
            <a:ext cx="70321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u="sng">
                <a:solidFill>
                  <a:srgbClr val="404040"/>
                </a:solidFill>
                <a:latin typeface="Times New Roman"/>
                <a:cs typeface="Times New Roman"/>
              </a:rPr>
              <a:t>Modal analysis </a:t>
            </a:r>
            <a:endParaRPr lang="en-US" u="sng"/>
          </a:p>
        </p:txBody>
      </p:sp>
    </p:spTree>
    <p:extLst>
      <p:ext uri="{BB962C8B-B14F-4D97-AF65-F5344CB8AC3E}">
        <p14:creationId xmlns:p14="http://schemas.microsoft.com/office/powerpoint/2010/main" val="830343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 schematic&#10;&#10;Description automatically generated">
            <a:extLst>
              <a:ext uri="{FF2B5EF4-FFF2-40B4-BE49-F238E27FC236}">
                <a16:creationId xmlns:a16="http://schemas.microsoft.com/office/drawing/2014/main" id="{266DC939-92DA-2447-7D29-941DC22C78A2}"/>
              </a:ext>
            </a:extLst>
          </p:cNvPr>
          <p:cNvPicPr>
            <a:picLocks noChangeAspect="1"/>
          </p:cNvPicPr>
          <p:nvPr/>
        </p:nvPicPr>
        <p:blipFill>
          <a:blip r:embed="rId2"/>
          <a:stretch>
            <a:fillRect/>
          </a:stretch>
        </p:blipFill>
        <p:spPr>
          <a:xfrm>
            <a:off x="9246054" y="1153886"/>
            <a:ext cx="1885950" cy="4114800"/>
          </a:xfrm>
          <a:prstGeom prst="rect">
            <a:avLst/>
          </a:prstGeom>
        </p:spPr>
      </p:pic>
      <p:sp>
        <p:nvSpPr>
          <p:cNvPr id="3" name="TextBox 2">
            <a:extLst>
              <a:ext uri="{FF2B5EF4-FFF2-40B4-BE49-F238E27FC236}">
                <a16:creationId xmlns:a16="http://schemas.microsoft.com/office/drawing/2014/main" id="{E1DDB3AC-6C82-1C31-2830-98CB720304B7}"/>
              </a:ext>
            </a:extLst>
          </p:cNvPr>
          <p:cNvSpPr txBox="1"/>
          <p:nvPr/>
        </p:nvSpPr>
        <p:spPr>
          <a:xfrm>
            <a:off x="721178" y="1352550"/>
            <a:ext cx="7794171" cy="35938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200"/>
              </a:spcBef>
              <a:spcAft>
                <a:spcPts val="200"/>
              </a:spcAft>
              <a:buFont typeface="Arial"/>
              <a:buChar char="•"/>
            </a:pPr>
            <a:r>
              <a:rPr lang="en-US" sz="2400">
                <a:solidFill>
                  <a:srgbClr val="404040"/>
                </a:solidFill>
                <a:cs typeface="Calibri"/>
              </a:rPr>
              <a:t> </a:t>
            </a:r>
            <a:r>
              <a:rPr lang="en-US" sz="2400">
                <a:solidFill>
                  <a:srgbClr val="404040"/>
                </a:solidFill>
                <a:latin typeface="Times New Roman"/>
                <a:cs typeface="Times New Roman"/>
              </a:rPr>
              <a:t>Spring mass system oscillating with u(t)=</a:t>
            </a:r>
            <a:r>
              <a:rPr lang="en-US" sz="2400" err="1">
                <a:solidFill>
                  <a:srgbClr val="202124"/>
                </a:solidFill>
                <a:latin typeface="Times New Roman"/>
                <a:cs typeface="Times New Roman"/>
              </a:rPr>
              <a:t>Φ</a:t>
            </a:r>
            <a:r>
              <a:rPr lang="en-US" sz="1100" baseline="-25000" err="1">
                <a:solidFill>
                  <a:srgbClr val="202124"/>
                </a:solidFill>
                <a:latin typeface="Arial"/>
                <a:cs typeface="Arial"/>
              </a:rPr>
              <a:t>n</a:t>
            </a:r>
            <a:r>
              <a:rPr lang="en-US" sz="2400">
                <a:solidFill>
                  <a:srgbClr val="202124"/>
                </a:solidFill>
                <a:latin typeface="Times New Roman"/>
                <a:cs typeface="Times New Roman"/>
              </a:rPr>
              <a:t>(</a:t>
            </a:r>
            <a:r>
              <a:rPr lang="en-US" sz="2400" err="1">
                <a:solidFill>
                  <a:srgbClr val="202124"/>
                </a:solidFill>
                <a:latin typeface="Times New Roman"/>
                <a:cs typeface="Times New Roman"/>
              </a:rPr>
              <a:t>Acos</a:t>
            </a:r>
            <a:r>
              <a:rPr lang="en-US" sz="2400">
                <a:solidFill>
                  <a:srgbClr val="202124"/>
                </a:solidFill>
                <a:latin typeface="Times New Roman"/>
                <a:cs typeface="Times New Roman"/>
              </a:rPr>
              <a:t>(</a:t>
            </a:r>
            <a:r>
              <a:rPr lang="en-US" sz="2400" err="1">
                <a:solidFill>
                  <a:srgbClr val="202124"/>
                </a:solidFill>
                <a:latin typeface="Times New Roman"/>
                <a:cs typeface="Times New Roman"/>
              </a:rPr>
              <a:t>w</a:t>
            </a:r>
            <a:r>
              <a:rPr lang="en-US" sz="1600" baseline="-25000" err="1">
                <a:solidFill>
                  <a:srgbClr val="202124"/>
                </a:solidFill>
                <a:latin typeface="Times New Roman"/>
                <a:cs typeface="Times New Roman"/>
              </a:rPr>
              <a:t>n</a:t>
            </a:r>
            <a:r>
              <a:rPr lang="en-US" sz="2400" err="1">
                <a:solidFill>
                  <a:srgbClr val="202124"/>
                </a:solidFill>
                <a:latin typeface="Times New Roman"/>
                <a:cs typeface="Times New Roman"/>
              </a:rPr>
              <a:t>t</a:t>
            </a:r>
            <a:r>
              <a:rPr lang="en-US" sz="2400">
                <a:solidFill>
                  <a:srgbClr val="202124"/>
                </a:solidFill>
                <a:latin typeface="Times New Roman"/>
                <a:cs typeface="Times New Roman"/>
              </a:rPr>
              <a:t>)+</a:t>
            </a:r>
            <a:r>
              <a:rPr lang="en-US" sz="2400" err="1">
                <a:solidFill>
                  <a:srgbClr val="202124"/>
                </a:solidFill>
                <a:latin typeface="Times New Roman"/>
                <a:cs typeface="Times New Roman"/>
              </a:rPr>
              <a:t>Bsin</a:t>
            </a:r>
            <a:r>
              <a:rPr lang="en-US" sz="2400">
                <a:solidFill>
                  <a:srgbClr val="202124"/>
                </a:solidFill>
                <a:latin typeface="Times New Roman"/>
                <a:cs typeface="Times New Roman"/>
              </a:rPr>
              <a:t>(</a:t>
            </a:r>
            <a:r>
              <a:rPr lang="en-US" sz="2400" err="1">
                <a:solidFill>
                  <a:srgbClr val="202124"/>
                </a:solidFill>
                <a:latin typeface="Times New Roman"/>
                <a:cs typeface="Times New Roman"/>
              </a:rPr>
              <a:t>w</a:t>
            </a:r>
            <a:r>
              <a:rPr lang="en-US" sz="1600" baseline="-25000" err="1">
                <a:solidFill>
                  <a:srgbClr val="202124"/>
                </a:solidFill>
                <a:latin typeface="Times New Roman"/>
                <a:cs typeface="Times New Roman"/>
              </a:rPr>
              <a:t>n</a:t>
            </a:r>
            <a:r>
              <a:rPr lang="en-US" sz="2400" err="1">
                <a:solidFill>
                  <a:srgbClr val="202124"/>
                </a:solidFill>
                <a:latin typeface="Times New Roman"/>
                <a:cs typeface="Times New Roman"/>
              </a:rPr>
              <a:t>t</a:t>
            </a:r>
            <a:r>
              <a:rPr lang="en-US" sz="2400">
                <a:solidFill>
                  <a:srgbClr val="202124"/>
                </a:solidFill>
                <a:latin typeface="Times New Roman"/>
                <a:cs typeface="Times New Roman"/>
              </a:rPr>
              <a:t>))</a:t>
            </a:r>
            <a:endParaRPr lang="en-US">
              <a:solidFill>
                <a:srgbClr val="000000"/>
              </a:solidFill>
              <a:latin typeface="Calibri" panose="020F0502020204030204"/>
              <a:ea typeface="Cambria Math"/>
              <a:cs typeface="Calibri" panose="020F0502020204030204"/>
            </a:endParaRPr>
          </a:p>
          <a:p>
            <a:pPr>
              <a:lnSpc>
                <a:spcPct val="90000"/>
              </a:lnSpc>
              <a:spcBef>
                <a:spcPts val="1200"/>
              </a:spcBef>
              <a:spcAft>
                <a:spcPts val="200"/>
              </a:spcAft>
            </a:pPr>
            <a:r>
              <a:rPr lang="en-US" sz="2000">
                <a:solidFill>
                  <a:srgbClr val="202124"/>
                </a:solidFill>
                <a:latin typeface="Cambria Math"/>
                <a:ea typeface="Cambria Math"/>
              </a:rPr>
              <a:t>       (K-w^2</a:t>
            </a:r>
            <a:r>
              <a:rPr lang="en-US" sz="1300" baseline="-25000">
                <a:solidFill>
                  <a:srgbClr val="202124"/>
                </a:solidFill>
                <a:latin typeface="Cambria Math"/>
                <a:ea typeface="Cambria Math"/>
              </a:rPr>
              <a:t> </a:t>
            </a:r>
            <a:r>
              <a:rPr lang="en-US" sz="1300" baseline="-25000" err="1">
                <a:solidFill>
                  <a:srgbClr val="202124"/>
                </a:solidFill>
                <a:latin typeface="Cambria Math"/>
                <a:ea typeface="Cambria Math"/>
              </a:rPr>
              <a:t>n</a:t>
            </a:r>
            <a:r>
              <a:rPr lang="en-US" sz="2000" err="1">
                <a:solidFill>
                  <a:srgbClr val="202124"/>
                </a:solidFill>
                <a:latin typeface="Times New Roman"/>
                <a:cs typeface="Times New Roman"/>
              </a:rPr>
              <a:t>M</a:t>
            </a:r>
            <a:r>
              <a:rPr lang="en-US" sz="2000">
                <a:solidFill>
                  <a:srgbClr val="202124"/>
                </a:solidFill>
                <a:latin typeface="Times New Roman"/>
                <a:cs typeface="Times New Roman"/>
              </a:rPr>
              <a:t>) </a:t>
            </a:r>
            <a:r>
              <a:rPr lang="en-US" sz="2000" err="1">
                <a:solidFill>
                  <a:srgbClr val="202124"/>
                </a:solidFill>
                <a:latin typeface="Times New Roman"/>
                <a:cs typeface="Times New Roman"/>
              </a:rPr>
              <a:t>Φ</a:t>
            </a:r>
            <a:r>
              <a:rPr lang="en-US" sz="900" baseline="-25000" err="1">
                <a:solidFill>
                  <a:srgbClr val="202124"/>
                </a:solidFill>
                <a:latin typeface="Arial"/>
                <a:cs typeface="Arial"/>
              </a:rPr>
              <a:t>n</a:t>
            </a:r>
            <a:r>
              <a:rPr lang="en-US" sz="900" baseline="-25000">
                <a:solidFill>
                  <a:srgbClr val="202124"/>
                </a:solidFill>
                <a:latin typeface="Arial"/>
                <a:cs typeface="Arial"/>
              </a:rPr>
              <a:t> </a:t>
            </a:r>
            <a:r>
              <a:rPr lang="en-US" sz="1400">
                <a:solidFill>
                  <a:srgbClr val="202124"/>
                </a:solidFill>
                <a:latin typeface="Arial"/>
                <a:cs typeface="Arial"/>
              </a:rPr>
              <a:t> </a:t>
            </a:r>
            <a:r>
              <a:rPr lang="en-US" sz="2400">
                <a:solidFill>
                  <a:srgbClr val="202124"/>
                </a:solidFill>
                <a:latin typeface="Times New Roman"/>
                <a:cs typeface="Times New Roman"/>
              </a:rPr>
              <a:t>=0</a:t>
            </a:r>
            <a:endParaRPr lang="en-US">
              <a:cs typeface="Calibri"/>
            </a:endParaRPr>
          </a:p>
          <a:p>
            <a:pPr>
              <a:lnSpc>
                <a:spcPct val="90000"/>
              </a:lnSpc>
              <a:spcBef>
                <a:spcPts val="1200"/>
              </a:spcBef>
              <a:spcAft>
                <a:spcPts val="200"/>
              </a:spcAft>
            </a:pPr>
            <a:r>
              <a:rPr lang="en-US" sz="2000">
                <a:solidFill>
                  <a:srgbClr val="202124"/>
                </a:solidFill>
                <a:latin typeface="Times New Roman"/>
                <a:cs typeface="Times New Roman"/>
              </a:rPr>
              <a:t>          Which is an eigen value problem.</a:t>
            </a:r>
            <a:endParaRPr lang="en-US" sz="2000">
              <a:solidFill>
                <a:srgbClr val="202124"/>
              </a:solidFill>
              <a:latin typeface="Cambria Math"/>
              <a:ea typeface="Cambria Math"/>
              <a:cs typeface="Times New Roman"/>
            </a:endParaRPr>
          </a:p>
          <a:p>
            <a:pPr>
              <a:lnSpc>
                <a:spcPct val="90000"/>
              </a:lnSpc>
              <a:spcBef>
                <a:spcPts val="1200"/>
              </a:spcBef>
              <a:spcAft>
                <a:spcPts val="200"/>
              </a:spcAft>
            </a:pPr>
            <a:r>
              <a:rPr lang="en-US" sz="2400">
                <a:solidFill>
                  <a:srgbClr val="404040"/>
                </a:solidFill>
                <a:cs typeface="Calibri"/>
              </a:rPr>
              <a:t> •</a:t>
            </a:r>
            <a:r>
              <a:rPr lang="en-US" sz="2400">
                <a:solidFill>
                  <a:srgbClr val="404040"/>
                </a:solidFill>
                <a:latin typeface="Times New Roman"/>
                <a:cs typeface="Times New Roman"/>
              </a:rPr>
              <a:t> On solving we get natural frequencies and its corresponding mode </a:t>
            </a:r>
          </a:p>
          <a:p>
            <a:pPr>
              <a:lnSpc>
                <a:spcPct val="90000"/>
              </a:lnSpc>
              <a:spcBef>
                <a:spcPts val="1200"/>
              </a:spcBef>
              <a:spcAft>
                <a:spcPts val="200"/>
              </a:spcAft>
            </a:pPr>
            <a:r>
              <a:rPr lang="en-US" sz="2400">
                <a:solidFill>
                  <a:srgbClr val="404040"/>
                </a:solidFill>
                <a:latin typeface="Times New Roman"/>
                <a:cs typeface="Times New Roman"/>
              </a:rPr>
              <a:t>   Shapes.</a:t>
            </a:r>
          </a:p>
          <a:p>
            <a:pPr marL="285750" indent="-285750">
              <a:lnSpc>
                <a:spcPct val="90000"/>
              </a:lnSpc>
              <a:spcBef>
                <a:spcPts val="1200"/>
              </a:spcBef>
              <a:spcAft>
                <a:spcPts val="200"/>
              </a:spcAft>
              <a:buFont typeface="Arial"/>
              <a:buChar char="•"/>
            </a:pPr>
            <a:r>
              <a:rPr lang="en-US" sz="2400">
                <a:solidFill>
                  <a:srgbClr val="404040"/>
                </a:solidFill>
                <a:latin typeface="Times New Roman"/>
                <a:cs typeface="Times New Roman"/>
              </a:rPr>
              <a:t>Mode shapes represent relative displacement.</a:t>
            </a:r>
            <a:endParaRPr lang="en-GB"/>
          </a:p>
        </p:txBody>
      </p:sp>
    </p:spTree>
    <p:extLst>
      <p:ext uri="{BB962C8B-B14F-4D97-AF65-F5344CB8AC3E}">
        <p14:creationId xmlns:p14="http://schemas.microsoft.com/office/powerpoint/2010/main" val="1316924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B5A4009-965D-291C-C7C7-FDCDFEEB51EF}"/>
              </a:ext>
            </a:extLst>
          </p:cNvPr>
          <p:cNvPicPr>
            <a:picLocks noChangeAspect="1"/>
          </p:cNvPicPr>
          <p:nvPr/>
        </p:nvPicPr>
        <p:blipFill>
          <a:blip r:embed="rId2"/>
          <a:stretch>
            <a:fillRect/>
          </a:stretch>
        </p:blipFill>
        <p:spPr>
          <a:xfrm>
            <a:off x="6614342" y="914179"/>
            <a:ext cx="4984801" cy="2600206"/>
          </a:xfrm>
          <a:prstGeom prst="rect">
            <a:avLst/>
          </a:prstGeom>
        </p:spPr>
      </p:pic>
      <p:cxnSp>
        <p:nvCxnSpPr>
          <p:cNvPr id="26" name="Straight Connector 11">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descr="Graphical user interface&#10;&#10;Description automatically generated">
            <a:extLst>
              <a:ext uri="{FF2B5EF4-FFF2-40B4-BE49-F238E27FC236}">
                <a16:creationId xmlns:a16="http://schemas.microsoft.com/office/drawing/2014/main" id="{9385E910-9F1F-D7D1-CB2D-F11EB575090B}"/>
              </a:ext>
            </a:extLst>
          </p:cNvPr>
          <p:cNvPicPr>
            <a:picLocks noChangeAspect="1"/>
          </p:cNvPicPr>
          <p:nvPr/>
        </p:nvPicPr>
        <p:blipFill>
          <a:blip r:embed="rId3"/>
          <a:stretch>
            <a:fillRect/>
          </a:stretch>
        </p:blipFill>
        <p:spPr>
          <a:xfrm>
            <a:off x="6233630" y="3377757"/>
            <a:ext cx="5243110" cy="2896818"/>
          </a:xfrm>
          <a:prstGeom prst="rect">
            <a:avLst/>
          </a:prstGeom>
        </p:spPr>
      </p:pic>
      <p:cxnSp>
        <p:nvCxnSpPr>
          <p:cNvPr id="27" name="Straight Connector 13">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Text&#10;&#10;Description automatically generated">
            <a:extLst>
              <a:ext uri="{FF2B5EF4-FFF2-40B4-BE49-F238E27FC236}">
                <a16:creationId xmlns:a16="http://schemas.microsoft.com/office/drawing/2014/main" id="{7E673AA0-BD41-B881-B70B-BAD96BE818B9}"/>
              </a:ext>
            </a:extLst>
          </p:cNvPr>
          <p:cNvPicPr>
            <a:picLocks noChangeAspect="1"/>
          </p:cNvPicPr>
          <p:nvPr/>
        </p:nvPicPr>
        <p:blipFill>
          <a:blip r:embed="rId4"/>
          <a:stretch>
            <a:fillRect/>
          </a:stretch>
        </p:blipFill>
        <p:spPr>
          <a:xfrm>
            <a:off x="208253" y="1570780"/>
            <a:ext cx="5672953" cy="3717166"/>
          </a:xfrm>
          <a:prstGeom prst="rect">
            <a:avLst/>
          </a:prstGeom>
        </p:spPr>
      </p:pic>
      <p:sp>
        <p:nvSpPr>
          <p:cNvPr id="2" name="TextBox 1">
            <a:extLst>
              <a:ext uri="{FF2B5EF4-FFF2-40B4-BE49-F238E27FC236}">
                <a16:creationId xmlns:a16="http://schemas.microsoft.com/office/drawing/2014/main" id="{C281AE9F-F1EE-2847-4BED-83B0E0A19D4C}"/>
              </a:ext>
            </a:extLst>
          </p:cNvPr>
          <p:cNvSpPr txBox="1"/>
          <p:nvPr/>
        </p:nvSpPr>
        <p:spPr>
          <a:xfrm>
            <a:off x="3614057" y="326571"/>
            <a:ext cx="4810125" cy="584775"/>
          </a:xfrm>
          <a:prstGeom prst="rect">
            <a:avLst/>
          </a:prstGeom>
          <a:noFill/>
        </p:spPr>
        <p:txBody>
          <a:bodyPr wrap="square" lIns="91440" tIns="45720" rIns="91440" bIns="45720" rtlCol="0" anchor="t">
            <a:spAutoFit/>
          </a:bodyPr>
          <a:lstStyle/>
          <a:p>
            <a:r>
              <a:rPr lang="en-US" sz="3200" b="1" u="sng">
                <a:latin typeface="Times New Roman"/>
                <a:cs typeface="Times New Roman"/>
              </a:rPr>
              <a:t>Motivating Examples</a:t>
            </a:r>
          </a:p>
        </p:txBody>
      </p:sp>
      <p:sp>
        <p:nvSpPr>
          <p:cNvPr id="4" name="TextBox 3">
            <a:extLst>
              <a:ext uri="{FF2B5EF4-FFF2-40B4-BE49-F238E27FC236}">
                <a16:creationId xmlns:a16="http://schemas.microsoft.com/office/drawing/2014/main" id="{8A5D5306-143E-6A8C-9B30-16C1816CD34C}"/>
              </a:ext>
            </a:extLst>
          </p:cNvPr>
          <p:cNvSpPr txBox="1"/>
          <p:nvPr/>
        </p:nvSpPr>
        <p:spPr>
          <a:xfrm>
            <a:off x="1158518" y="5947380"/>
            <a:ext cx="4911077" cy="230832"/>
          </a:xfrm>
          <a:prstGeom prst="rect">
            <a:avLst/>
          </a:prstGeom>
          <a:noFill/>
        </p:spPr>
        <p:txBody>
          <a:bodyPr wrap="square" rtlCol="0">
            <a:spAutoFit/>
          </a:bodyPr>
          <a:lstStyle/>
          <a:p>
            <a:r>
              <a:rPr lang="en-US" sz="900" dirty="0"/>
              <a:t>Source in reference</a:t>
            </a:r>
          </a:p>
        </p:txBody>
      </p:sp>
    </p:spTree>
    <p:extLst>
      <p:ext uri="{BB962C8B-B14F-4D97-AF65-F5344CB8AC3E}">
        <p14:creationId xmlns:p14="http://schemas.microsoft.com/office/powerpoint/2010/main" val="2655180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88D7D-B301-6BBD-58CB-5E7E5F270AF8}"/>
              </a:ext>
            </a:extLst>
          </p:cNvPr>
          <p:cNvSpPr>
            <a:spLocks noGrp="1"/>
          </p:cNvSpPr>
          <p:nvPr>
            <p:ph type="title" idx="4294967295"/>
          </p:nvPr>
        </p:nvSpPr>
        <p:spPr>
          <a:xfrm>
            <a:off x="381000" y="385309"/>
            <a:ext cx="10058400" cy="752702"/>
          </a:xfrm>
        </p:spPr>
        <p:txBody>
          <a:bodyPr>
            <a:normAutofit/>
          </a:bodyPr>
          <a:lstStyle/>
          <a:p>
            <a:r>
              <a:rPr lang="en-US" sz="4000" b="1" u="sng">
                <a:latin typeface="Times New Roman"/>
                <a:cs typeface="Times New Roman"/>
              </a:rPr>
              <a:t>MDOF system</a:t>
            </a:r>
          </a:p>
        </p:txBody>
      </p:sp>
      <p:pic>
        <p:nvPicPr>
          <p:cNvPr id="5122" name="Picture 2" descr="Operational Modal Analysis">
            <a:extLst>
              <a:ext uri="{FF2B5EF4-FFF2-40B4-BE49-F238E27FC236}">
                <a16:creationId xmlns:a16="http://schemas.microsoft.com/office/drawing/2014/main" id="{80FADF0F-FB27-F570-6688-C41E823F6D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191" y="1648506"/>
            <a:ext cx="9047381" cy="3567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170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D3A13-78A5-1827-75B4-5A56EA66334F}"/>
              </a:ext>
            </a:extLst>
          </p:cNvPr>
          <p:cNvSpPr>
            <a:spLocks noGrp="1"/>
          </p:cNvSpPr>
          <p:nvPr>
            <p:ph type="title" idx="4294967295"/>
          </p:nvPr>
        </p:nvSpPr>
        <p:spPr>
          <a:xfrm>
            <a:off x="97971" y="-327251"/>
            <a:ext cx="10515600" cy="1325562"/>
          </a:xfrm>
        </p:spPr>
        <p:txBody>
          <a:bodyPr>
            <a:normAutofit/>
          </a:bodyPr>
          <a:lstStyle/>
          <a:p>
            <a:r>
              <a:rPr lang="en-US" sz="4000" b="1" u="sng">
                <a:latin typeface="Times New Roman"/>
                <a:cs typeface="Times New Roman"/>
              </a:rPr>
              <a:t>Modal analysis results Natural frequencies</a:t>
            </a:r>
          </a:p>
        </p:txBody>
      </p:sp>
      <p:graphicFrame>
        <p:nvGraphicFramePr>
          <p:cNvPr id="4" name="Table 4">
            <a:extLst>
              <a:ext uri="{FF2B5EF4-FFF2-40B4-BE49-F238E27FC236}">
                <a16:creationId xmlns:a16="http://schemas.microsoft.com/office/drawing/2014/main" id="{2FB5D183-F6F2-A716-82D9-34385D2D6E86}"/>
              </a:ext>
            </a:extLst>
          </p:cNvPr>
          <p:cNvGraphicFramePr>
            <a:graphicFrameLocks noGrp="1"/>
          </p:cNvGraphicFramePr>
          <p:nvPr>
            <p:ph idx="4294967295"/>
            <p:extLst>
              <p:ext uri="{D42A27DB-BD31-4B8C-83A1-F6EECF244321}">
                <p14:modId xmlns:p14="http://schemas.microsoft.com/office/powerpoint/2010/main" val="2588749834"/>
              </p:ext>
            </p:extLst>
          </p:nvPr>
        </p:nvGraphicFramePr>
        <p:xfrm>
          <a:off x="272142" y="2667000"/>
          <a:ext cx="2505076" cy="2651291"/>
        </p:xfrm>
        <a:graphic>
          <a:graphicData uri="http://schemas.openxmlformats.org/drawingml/2006/table">
            <a:tbl>
              <a:tblPr firstRow="1" bandRow="1">
                <a:tableStyleId>{5C22544A-7EE6-4342-B048-85BDC9FD1C3A}</a:tableStyleId>
              </a:tblPr>
              <a:tblGrid>
                <a:gridCol w="1252538">
                  <a:extLst>
                    <a:ext uri="{9D8B030D-6E8A-4147-A177-3AD203B41FA5}">
                      <a16:colId xmlns:a16="http://schemas.microsoft.com/office/drawing/2014/main" val="2963098690"/>
                    </a:ext>
                  </a:extLst>
                </a:gridCol>
                <a:gridCol w="1252538">
                  <a:extLst>
                    <a:ext uri="{9D8B030D-6E8A-4147-A177-3AD203B41FA5}">
                      <a16:colId xmlns:a16="http://schemas.microsoft.com/office/drawing/2014/main" val="2798087785"/>
                    </a:ext>
                  </a:extLst>
                </a:gridCol>
              </a:tblGrid>
              <a:tr h="805643">
                <a:tc>
                  <a:txBody>
                    <a:bodyPr/>
                    <a:lstStyle/>
                    <a:p>
                      <a:pPr algn="ctr"/>
                      <a:r>
                        <a:rPr lang="en-US" b="0" dirty="0">
                          <a:effectLst/>
                          <a:latin typeface="Arial" panose="020B0604020202020204" pitchFamily="34" charset="0"/>
                        </a:rPr>
                        <a:t>Mode</a:t>
                      </a:r>
                    </a:p>
                  </a:txBody>
                  <a:tcPr marL="31750" marR="31750" marT="6350" marB="6350" anchor="ctr"/>
                </a:tc>
                <a:tc>
                  <a:txBody>
                    <a:bodyPr/>
                    <a:lstStyle/>
                    <a:p>
                      <a:pPr algn="ctr"/>
                      <a:r>
                        <a:rPr lang="en-US" b="0">
                          <a:effectLst/>
                          <a:latin typeface="Arial" panose="020B0604020202020204" pitchFamily="34" charset="0"/>
                        </a:rPr>
                        <a:t>Frequency [Hz]</a:t>
                      </a:r>
                    </a:p>
                  </a:txBody>
                  <a:tcPr marL="31750" marR="31750" marT="6350" marB="6350" anchor="ctr"/>
                </a:tc>
                <a:extLst>
                  <a:ext uri="{0D108BD9-81ED-4DB2-BD59-A6C34878D82A}">
                    <a16:rowId xmlns:a16="http://schemas.microsoft.com/office/drawing/2014/main" val="3535126858"/>
                  </a:ext>
                </a:extLst>
              </a:tr>
              <a:tr h="307608">
                <a:tc>
                  <a:txBody>
                    <a:bodyPr/>
                    <a:lstStyle/>
                    <a:p>
                      <a:pPr algn="ctr"/>
                      <a:r>
                        <a:rPr lang="en-US" dirty="0">
                          <a:effectLst/>
                          <a:latin typeface="Arial" panose="020B0604020202020204" pitchFamily="34" charset="0"/>
                        </a:rPr>
                        <a:t>1.</a:t>
                      </a:r>
                    </a:p>
                  </a:txBody>
                  <a:tcPr marL="31750" marR="31750" marT="6350" marB="6350" anchor="ctr"/>
                </a:tc>
                <a:tc>
                  <a:txBody>
                    <a:bodyPr/>
                    <a:lstStyle/>
                    <a:p>
                      <a:pPr algn="ctr"/>
                      <a:r>
                        <a:rPr lang="en-US" dirty="0">
                          <a:effectLst/>
                          <a:latin typeface="Arial" panose="020B0604020202020204" pitchFamily="34" charset="0"/>
                        </a:rPr>
                        <a:t>4.9444</a:t>
                      </a:r>
                    </a:p>
                  </a:txBody>
                  <a:tcPr marL="31750" marR="31750" marT="6350" marB="6350" anchor="ctr"/>
                </a:tc>
                <a:extLst>
                  <a:ext uri="{0D108BD9-81ED-4DB2-BD59-A6C34878D82A}">
                    <a16:rowId xmlns:a16="http://schemas.microsoft.com/office/drawing/2014/main" val="1187626016"/>
                  </a:ext>
                </a:extLst>
              </a:tr>
              <a:tr h="307608">
                <a:tc>
                  <a:txBody>
                    <a:bodyPr/>
                    <a:lstStyle/>
                    <a:p>
                      <a:pPr algn="ctr"/>
                      <a:r>
                        <a:rPr lang="en-US" dirty="0">
                          <a:effectLst/>
                          <a:latin typeface="Arial" panose="020B0604020202020204" pitchFamily="34" charset="0"/>
                        </a:rPr>
                        <a:t>2.</a:t>
                      </a:r>
                    </a:p>
                  </a:txBody>
                  <a:tcPr marL="31750" marR="31750" marT="6350" marB="6350" anchor="ctr"/>
                </a:tc>
                <a:tc>
                  <a:txBody>
                    <a:bodyPr/>
                    <a:lstStyle/>
                    <a:p>
                      <a:pPr algn="ctr"/>
                      <a:r>
                        <a:rPr lang="en-US" dirty="0">
                          <a:effectLst/>
                          <a:latin typeface="Arial" panose="020B0604020202020204" pitchFamily="34" charset="0"/>
                        </a:rPr>
                        <a:t>6.1884</a:t>
                      </a:r>
                    </a:p>
                  </a:txBody>
                  <a:tcPr marL="31750" marR="31750" marT="6350" marB="6350" anchor="ctr"/>
                </a:tc>
                <a:extLst>
                  <a:ext uri="{0D108BD9-81ED-4DB2-BD59-A6C34878D82A}">
                    <a16:rowId xmlns:a16="http://schemas.microsoft.com/office/drawing/2014/main" val="3505653610"/>
                  </a:ext>
                </a:extLst>
              </a:tr>
              <a:tr h="307608">
                <a:tc>
                  <a:txBody>
                    <a:bodyPr/>
                    <a:lstStyle/>
                    <a:p>
                      <a:pPr algn="ctr"/>
                      <a:r>
                        <a:rPr lang="en-US" dirty="0">
                          <a:effectLst/>
                          <a:latin typeface="Arial" panose="020B0604020202020204" pitchFamily="34" charset="0"/>
                        </a:rPr>
                        <a:t>3.</a:t>
                      </a:r>
                    </a:p>
                  </a:txBody>
                  <a:tcPr marL="31750" marR="31750" marT="6350" marB="6350" anchor="ctr"/>
                </a:tc>
                <a:tc>
                  <a:txBody>
                    <a:bodyPr/>
                    <a:lstStyle/>
                    <a:p>
                      <a:pPr algn="ctr"/>
                      <a:r>
                        <a:rPr lang="en-US" dirty="0">
                          <a:effectLst/>
                          <a:latin typeface="Arial" panose="020B0604020202020204" pitchFamily="34" charset="0"/>
                        </a:rPr>
                        <a:t>8.7169</a:t>
                      </a:r>
                    </a:p>
                  </a:txBody>
                  <a:tcPr marL="31750" marR="31750" marT="6350" marB="6350" anchor="ctr"/>
                </a:tc>
                <a:extLst>
                  <a:ext uri="{0D108BD9-81ED-4DB2-BD59-A6C34878D82A}">
                    <a16:rowId xmlns:a16="http://schemas.microsoft.com/office/drawing/2014/main" val="1802196742"/>
                  </a:ext>
                </a:extLst>
              </a:tr>
              <a:tr h="307608">
                <a:tc>
                  <a:txBody>
                    <a:bodyPr/>
                    <a:lstStyle/>
                    <a:p>
                      <a:pPr algn="ctr"/>
                      <a:r>
                        <a:rPr lang="en-US" dirty="0">
                          <a:effectLst/>
                          <a:latin typeface="Arial" panose="020B0604020202020204" pitchFamily="34" charset="0"/>
                        </a:rPr>
                        <a:t>4.</a:t>
                      </a:r>
                    </a:p>
                  </a:txBody>
                  <a:tcPr marL="31750" marR="31750" marT="6350" marB="6350" anchor="ctr"/>
                </a:tc>
                <a:tc>
                  <a:txBody>
                    <a:bodyPr/>
                    <a:lstStyle/>
                    <a:p>
                      <a:pPr algn="ctr"/>
                      <a:r>
                        <a:rPr lang="en-US" dirty="0">
                          <a:effectLst/>
                          <a:latin typeface="Arial" panose="020B0604020202020204" pitchFamily="34" charset="0"/>
                        </a:rPr>
                        <a:t>13.946</a:t>
                      </a:r>
                    </a:p>
                  </a:txBody>
                  <a:tcPr marL="31750" marR="31750" marT="6350" marB="6350" anchor="ctr"/>
                </a:tc>
                <a:extLst>
                  <a:ext uri="{0D108BD9-81ED-4DB2-BD59-A6C34878D82A}">
                    <a16:rowId xmlns:a16="http://schemas.microsoft.com/office/drawing/2014/main" val="1219116189"/>
                  </a:ext>
                </a:extLst>
              </a:tr>
              <a:tr h="307608">
                <a:tc>
                  <a:txBody>
                    <a:bodyPr/>
                    <a:lstStyle/>
                    <a:p>
                      <a:pPr algn="ctr"/>
                      <a:r>
                        <a:rPr lang="en-US" dirty="0">
                          <a:effectLst/>
                          <a:latin typeface="Arial" panose="020B0604020202020204" pitchFamily="34" charset="0"/>
                        </a:rPr>
                        <a:t>5.</a:t>
                      </a:r>
                    </a:p>
                  </a:txBody>
                  <a:tcPr marL="31750" marR="31750" marT="6350" marB="6350" anchor="ctr"/>
                </a:tc>
                <a:tc>
                  <a:txBody>
                    <a:bodyPr/>
                    <a:lstStyle/>
                    <a:p>
                      <a:pPr algn="ctr"/>
                      <a:r>
                        <a:rPr lang="en-US" dirty="0">
                          <a:effectLst/>
                          <a:latin typeface="Arial" panose="020B0604020202020204" pitchFamily="34" charset="0"/>
                        </a:rPr>
                        <a:t>15.212</a:t>
                      </a:r>
                    </a:p>
                  </a:txBody>
                  <a:tcPr marL="31750" marR="31750" marT="6350" marB="6350" anchor="ctr"/>
                </a:tc>
                <a:extLst>
                  <a:ext uri="{0D108BD9-81ED-4DB2-BD59-A6C34878D82A}">
                    <a16:rowId xmlns:a16="http://schemas.microsoft.com/office/drawing/2014/main" val="2820739356"/>
                  </a:ext>
                </a:extLst>
              </a:tr>
              <a:tr h="307608">
                <a:tc>
                  <a:txBody>
                    <a:bodyPr/>
                    <a:lstStyle/>
                    <a:p>
                      <a:pPr algn="ctr"/>
                      <a:r>
                        <a:rPr lang="en-US" dirty="0">
                          <a:effectLst/>
                          <a:latin typeface="Arial" panose="020B0604020202020204" pitchFamily="34" charset="0"/>
                        </a:rPr>
                        <a:t>6.</a:t>
                      </a:r>
                    </a:p>
                  </a:txBody>
                  <a:tcPr marL="31750" marR="31750" marT="6350" marB="6350" anchor="ctr"/>
                </a:tc>
                <a:tc>
                  <a:txBody>
                    <a:bodyPr/>
                    <a:lstStyle/>
                    <a:p>
                      <a:pPr algn="ctr"/>
                      <a:r>
                        <a:rPr lang="en-US" dirty="0">
                          <a:effectLst/>
                          <a:latin typeface="Arial" panose="020B0604020202020204" pitchFamily="34" charset="0"/>
                        </a:rPr>
                        <a:t>15.814</a:t>
                      </a:r>
                    </a:p>
                  </a:txBody>
                  <a:tcPr marL="31750" marR="31750" marT="6350" marB="6350" anchor="ctr"/>
                </a:tc>
                <a:extLst>
                  <a:ext uri="{0D108BD9-81ED-4DB2-BD59-A6C34878D82A}">
                    <a16:rowId xmlns:a16="http://schemas.microsoft.com/office/drawing/2014/main" val="1479322888"/>
                  </a:ext>
                </a:extLst>
              </a:tr>
            </a:tbl>
          </a:graphicData>
        </a:graphic>
      </p:graphicFrame>
      <p:graphicFrame>
        <p:nvGraphicFramePr>
          <p:cNvPr id="5" name="Table 5">
            <a:extLst>
              <a:ext uri="{FF2B5EF4-FFF2-40B4-BE49-F238E27FC236}">
                <a16:creationId xmlns:a16="http://schemas.microsoft.com/office/drawing/2014/main" id="{7A40921E-64EF-C6C3-3D11-E3A919239491}"/>
              </a:ext>
            </a:extLst>
          </p:cNvPr>
          <p:cNvGraphicFramePr>
            <a:graphicFrameLocks noGrp="1"/>
          </p:cNvGraphicFramePr>
          <p:nvPr>
            <p:extLst>
              <p:ext uri="{D42A27DB-BD31-4B8C-83A1-F6EECF244321}">
                <p14:modId xmlns:p14="http://schemas.microsoft.com/office/powerpoint/2010/main" val="3625422605"/>
              </p:ext>
            </p:extLst>
          </p:nvPr>
        </p:nvGraphicFramePr>
        <p:xfrm>
          <a:off x="3026228" y="2601685"/>
          <a:ext cx="2408466" cy="2753757"/>
        </p:xfrm>
        <a:graphic>
          <a:graphicData uri="http://schemas.openxmlformats.org/drawingml/2006/table">
            <a:tbl>
              <a:tblPr firstRow="1" bandRow="1">
                <a:tableStyleId>{5C22544A-7EE6-4342-B048-85BDC9FD1C3A}</a:tableStyleId>
              </a:tblPr>
              <a:tblGrid>
                <a:gridCol w="1204233">
                  <a:extLst>
                    <a:ext uri="{9D8B030D-6E8A-4147-A177-3AD203B41FA5}">
                      <a16:colId xmlns:a16="http://schemas.microsoft.com/office/drawing/2014/main" val="2279188612"/>
                    </a:ext>
                  </a:extLst>
                </a:gridCol>
                <a:gridCol w="1204233">
                  <a:extLst>
                    <a:ext uri="{9D8B030D-6E8A-4147-A177-3AD203B41FA5}">
                      <a16:colId xmlns:a16="http://schemas.microsoft.com/office/drawing/2014/main" val="2849711270"/>
                    </a:ext>
                  </a:extLst>
                </a:gridCol>
              </a:tblGrid>
              <a:tr h="1031637">
                <a:tc>
                  <a:txBody>
                    <a:bodyPr/>
                    <a:lstStyle/>
                    <a:p>
                      <a:pPr algn="ctr"/>
                      <a:r>
                        <a:rPr lang="en-US" b="0">
                          <a:effectLst/>
                          <a:latin typeface="Arial"/>
                        </a:rPr>
                        <a:t>Mode</a:t>
                      </a:r>
                    </a:p>
                  </a:txBody>
                  <a:tcPr marL="31750" marR="31750" marT="6350" marB="6350" anchor="ctr"/>
                </a:tc>
                <a:tc>
                  <a:txBody>
                    <a:bodyPr/>
                    <a:lstStyle/>
                    <a:p>
                      <a:pPr algn="ctr"/>
                      <a:r>
                        <a:rPr lang="en-US" b="0">
                          <a:effectLst/>
                          <a:latin typeface="Arial"/>
                        </a:rPr>
                        <a:t>Frequency [Hz]</a:t>
                      </a:r>
                    </a:p>
                  </a:txBody>
                  <a:tcPr marL="31750" marR="31750" marT="6350" marB="6350" anchor="ctr"/>
                </a:tc>
                <a:extLst>
                  <a:ext uri="{0D108BD9-81ED-4DB2-BD59-A6C34878D82A}">
                    <a16:rowId xmlns:a16="http://schemas.microsoft.com/office/drawing/2014/main" val="1609828177"/>
                  </a:ext>
                </a:extLst>
              </a:tr>
              <a:tr h="251911">
                <a:tc>
                  <a:txBody>
                    <a:bodyPr/>
                    <a:lstStyle/>
                    <a:p>
                      <a:pPr algn="ctr"/>
                      <a:r>
                        <a:rPr lang="en-US">
                          <a:effectLst/>
                          <a:latin typeface="Arial"/>
                        </a:rPr>
                        <a:t>1.</a:t>
                      </a:r>
                    </a:p>
                  </a:txBody>
                  <a:tcPr marL="31750" marR="31750" marT="6350" marB="6350" anchor="ctr"/>
                </a:tc>
                <a:tc>
                  <a:txBody>
                    <a:bodyPr/>
                    <a:lstStyle/>
                    <a:p>
                      <a:pPr algn="ctr"/>
                      <a:r>
                        <a:rPr lang="en-US">
                          <a:effectLst/>
                          <a:latin typeface="Arial"/>
                        </a:rPr>
                        <a:t>4.1114</a:t>
                      </a:r>
                    </a:p>
                  </a:txBody>
                  <a:tcPr marL="31750" marR="31750" marT="6350" marB="6350" anchor="ctr"/>
                </a:tc>
                <a:extLst>
                  <a:ext uri="{0D108BD9-81ED-4DB2-BD59-A6C34878D82A}">
                    <a16:rowId xmlns:a16="http://schemas.microsoft.com/office/drawing/2014/main" val="3121513439"/>
                  </a:ext>
                </a:extLst>
              </a:tr>
              <a:tr h="251911">
                <a:tc>
                  <a:txBody>
                    <a:bodyPr/>
                    <a:lstStyle/>
                    <a:p>
                      <a:pPr algn="ctr"/>
                      <a:r>
                        <a:rPr lang="en-US">
                          <a:effectLst/>
                          <a:latin typeface="Arial"/>
                        </a:rPr>
                        <a:t>2.</a:t>
                      </a:r>
                    </a:p>
                  </a:txBody>
                  <a:tcPr marL="31750" marR="31750" marT="6350" marB="6350" anchor="ctr"/>
                </a:tc>
                <a:tc>
                  <a:txBody>
                    <a:bodyPr/>
                    <a:lstStyle/>
                    <a:p>
                      <a:pPr algn="ctr"/>
                      <a:r>
                        <a:rPr lang="en-US">
                          <a:effectLst/>
                          <a:latin typeface="Arial"/>
                        </a:rPr>
                        <a:t>6.1193</a:t>
                      </a:r>
                    </a:p>
                  </a:txBody>
                  <a:tcPr marL="31750" marR="31750" marT="6350" marB="6350" anchor="ctr"/>
                </a:tc>
                <a:extLst>
                  <a:ext uri="{0D108BD9-81ED-4DB2-BD59-A6C34878D82A}">
                    <a16:rowId xmlns:a16="http://schemas.microsoft.com/office/drawing/2014/main" val="4253575187"/>
                  </a:ext>
                </a:extLst>
              </a:tr>
              <a:tr h="251911">
                <a:tc>
                  <a:txBody>
                    <a:bodyPr/>
                    <a:lstStyle/>
                    <a:p>
                      <a:pPr algn="ctr"/>
                      <a:r>
                        <a:rPr lang="en-US">
                          <a:effectLst/>
                          <a:latin typeface="Arial"/>
                        </a:rPr>
                        <a:t>3.</a:t>
                      </a:r>
                    </a:p>
                  </a:txBody>
                  <a:tcPr marL="31750" marR="31750" marT="6350" marB="6350" anchor="ctr"/>
                </a:tc>
                <a:tc>
                  <a:txBody>
                    <a:bodyPr/>
                    <a:lstStyle/>
                    <a:p>
                      <a:pPr algn="ctr"/>
                      <a:r>
                        <a:rPr lang="en-US">
                          <a:effectLst/>
                          <a:latin typeface="Arial"/>
                        </a:rPr>
                        <a:t>6.5117</a:t>
                      </a:r>
                    </a:p>
                  </a:txBody>
                  <a:tcPr marL="31750" marR="31750" marT="6350" marB="6350" anchor="ctr"/>
                </a:tc>
                <a:extLst>
                  <a:ext uri="{0D108BD9-81ED-4DB2-BD59-A6C34878D82A}">
                    <a16:rowId xmlns:a16="http://schemas.microsoft.com/office/drawing/2014/main" val="3563736109"/>
                  </a:ext>
                </a:extLst>
              </a:tr>
              <a:tr h="251911">
                <a:tc>
                  <a:txBody>
                    <a:bodyPr/>
                    <a:lstStyle/>
                    <a:p>
                      <a:pPr algn="ctr"/>
                      <a:r>
                        <a:rPr lang="en-US">
                          <a:effectLst/>
                          <a:latin typeface="Arial"/>
                        </a:rPr>
                        <a:t>4.</a:t>
                      </a:r>
                    </a:p>
                  </a:txBody>
                  <a:tcPr marL="31750" marR="31750" marT="6350" marB="6350" anchor="ctr"/>
                </a:tc>
                <a:tc>
                  <a:txBody>
                    <a:bodyPr/>
                    <a:lstStyle/>
                    <a:p>
                      <a:pPr algn="ctr"/>
                      <a:r>
                        <a:rPr lang="en-US">
                          <a:effectLst/>
                          <a:latin typeface="Arial"/>
                        </a:rPr>
                        <a:t>8.2161</a:t>
                      </a:r>
                    </a:p>
                  </a:txBody>
                  <a:tcPr marL="31750" marR="31750" marT="6350" marB="6350" anchor="ctr"/>
                </a:tc>
                <a:extLst>
                  <a:ext uri="{0D108BD9-81ED-4DB2-BD59-A6C34878D82A}">
                    <a16:rowId xmlns:a16="http://schemas.microsoft.com/office/drawing/2014/main" val="74819064"/>
                  </a:ext>
                </a:extLst>
              </a:tr>
              <a:tr h="251911">
                <a:tc>
                  <a:txBody>
                    <a:bodyPr/>
                    <a:lstStyle/>
                    <a:p>
                      <a:pPr algn="ctr"/>
                      <a:r>
                        <a:rPr lang="en-US">
                          <a:effectLst/>
                          <a:latin typeface="Arial"/>
                        </a:rPr>
                        <a:t>5.</a:t>
                      </a:r>
                    </a:p>
                  </a:txBody>
                  <a:tcPr marL="31750" marR="31750" marT="6350" marB="6350" anchor="ctr"/>
                </a:tc>
                <a:tc>
                  <a:txBody>
                    <a:bodyPr/>
                    <a:lstStyle/>
                    <a:p>
                      <a:pPr algn="ctr"/>
                      <a:r>
                        <a:rPr lang="en-US">
                          <a:effectLst/>
                          <a:latin typeface="Arial"/>
                        </a:rPr>
                        <a:t>8.6309</a:t>
                      </a:r>
                    </a:p>
                  </a:txBody>
                  <a:tcPr marL="31750" marR="31750" marT="6350" marB="6350" anchor="ctr"/>
                </a:tc>
                <a:extLst>
                  <a:ext uri="{0D108BD9-81ED-4DB2-BD59-A6C34878D82A}">
                    <a16:rowId xmlns:a16="http://schemas.microsoft.com/office/drawing/2014/main" val="481292143"/>
                  </a:ext>
                </a:extLst>
              </a:tr>
              <a:tr h="251911">
                <a:tc>
                  <a:txBody>
                    <a:bodyPr/>
                    <a:lstStyle/>
                    <a:p>
                      <a:pPr algn="ctr"/>
                      <a:r>
                        <a:rPr lang="en-US">
                          <a:effectLst/>
                          <a:latin typeface="Arial"/>
                        </a:rPr>
                        <a:t>6.</a:t>
                      </a:r>
                    </a:p>
                  </a:txBody>
                  <a:tcPr marL="31750" marR="31750" marT="6350" marB="6350" anchor="ctr"/>
                </a:tc>
                <a:tc>
                  <a:txBody>
                    <a:bodyPr/>
                    <a:lstStyle/>
                    <a:p>
                      <a:pPr algn="ctr"/>
                      <a:r>
                        <a:rPr lang="en-US">
                          <a:effectLst/>
                          <a:latin typeface="Arial"/>
                        </a:rPr>
                        <a:t>13.146</a:t>
                      </a:r>
                    </a:p>
                  </a:txBody>
                  <a:tcPr marL="31750" marR="31750" marT="6350" marB="6350" anchor="ctr"/>
                </a:tc>
                <a:extLst>
                  <a:ext uri="{0D108BD9-81ED-4DB2-BD59-A6C34878D82A}">
                    <a16:rowId xmlns:a16="http://schemas.microsoft.com/office/drawing/2014/main" val="2241719086"/>
                  </a:ext>
                </a:extLst>
              </a:tr>
            </a:tbl>
          </a:graphicData>
        </a:graphic>
      </p:graphicFrame>
      <p:sp>
        <p:nvSpPr>
          <p:cNvPr id="9" name="Title 1">
            <a:extLst>
              <a:ext uri="{FF2B5EF4-FFF2-40B4-BE49-F238E27FC236}">
                <a16:creationId xmlns:a16="http://schemas.microsoft.com/office/drawing/2014/main" id="{9BB747E8-0E62-5ACE-237F-116715D8F20F}"/>
              </a:ext>
            </a:extLst>
          </p:cNvPr>
          <p:cNvSpPr txBox="1">
            <a:spLocks/>
          </p:cNvSpPr>
          <p:nvPr/>
        </p:nvSpPr>
        <p:spPr>
          <a:xfrm>
            <a:off x="4024992" y="1602435"/>
            <a:ext cx="2471058" cy="5593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600" dirty="0"/>
          </a:p>
          <a:p>
            <a:endParaRPr lang="en-US" sz="1600" dirty="0"/>
          </a:p>
          <a:p>
            <a:endParaRPr lang="en-US" sz="1600" dirty="0"/>
          </a:p>
          <a:p>
            <a:endParaRPr lang="en-US" sz="1600" dirty="0"/>
          </a:p>
          <a:p>
            <a:endParaRPr lang="en-US" sz="1600"/>
          </a:p>
          <a:p>
            <a:endParaRPr lang="en-US" sz="1600"/>
          </a:p>
          <a:p>
            <a:endParaRPr lang="en-US" sz="1600"/>
          </a:p>
          <a:p>
            <a:endParaRPr lang="en-US" sz="1600"/>
          </a:p>
          <a:p>
            <a:endParaRPr lang="en-US" sz="1600"/>
          </a:p>
          <a:p>
            <a:endParaRPr lang="en-US" sz="1600"/>
          </a:p>
          <a:p>
            <a:endParaRPr lang="en-US" sz="1600"/>
          </a:p>
          <a:p>
            <a:endParaRPr lang="en-US" sz="2000">
              <a:latin typeface="Times New Roman"/>
              <a:cs typeface="Times New Roman"/>
            </a:endParaRPr>
          </a:p>
          <a:p>
            <a:endParaRPr lang="en-US" sz="2000">
              <a:latin typeface="Times New Roman"/>
              <a:cs typeface="Times New Roman"/>
            </a:endParaRPr>
          </a:p>
          <a:p>
            <a:endParaRPr lang="en-US" sz="1600" dirty="0"/>
          </a:p>
          <a:p>
            <a:endParaRPr lang="en-US" sz="1600" dirty="0"/>
          </a:p>
          <a:p>
            <a:endParaRPr lang="en-US" sz="1600" dirty="0"/>
          </a:p>
          <a:p>
            <a:endParaRPr lang="en-US" sz="1600" dirty="0"/>
          </a:p>
          <a:p>
            <a:endParaRPr lang="en-US" sz="1600" dirty="0"/>
          </a:p>
          <a:p>
            <a:endParaRPr lang="en-US" sz="1600" dirty="0"/>
          </a:p>
        </p:txBody>
      </p:sp>
      <p:pic>
        <p:nvPicPr>
          <p:cNvPr id="13" name="Picture 12">
            <a:extLst>
              <a:ext uri="{FF2B5EF4-FFF2-40B4-BE49-F238E27FC236}">
                <a16:creationId xmlns:a16="http://schemas.microsoft.com/office/drawing/2014/main" id="{74931D12-2CA7-CB53-C4C1-B8CC6A9EAEF8}"/>
              </a:ext>
            </a:extLst>
          </p:cNvPr>
          <p:cNvPicPr>
            <a:picLocks noChangeAspect="1"/>
          </p:cNvPicPr>
          <p:nvPr/>
        </p:nvPicPr>
        <p:blipFill>
          <a:blip r:embed="rId2"/>
          <a:stretch>
            <a:fillRect/>
          </a:stretch>
        </p:blipFill>
        <p:spPr>
          <a:xfrm>
            <a:off x="6186142" y="1474572"/>
            <a:ext cx="5277489" cy="4292135"/>
          </a:xfrm>
          <a:prstGeom prst="rect">
            <a:avLst/>
          </a:prstGeom>
        </p:spPr>
      </p:pic>
      <p:sp>
        <p:nvSpPr>
          <p:cNvPr id="3" name="TextBox 2">
            <a:extLst>
              <a:ext uri="{FF2B5EF4-FFF2-40B4-BE49-F238E27FC236}">
                <a16:creationId xmlns:a16="http://schemas.microsoft.com/office/drawing/2014/main" id="{2C93166E-47FF-2B9F-97E2-DD8B2F2899FC}"/>
              </a:ext>
            </a:extLst>
          </p:cNvPr>
          <p:cNvSpPr txBox="1"/>
          <p:nvPr/>
        </p:nvSpPr>
        <p:spPr>
          <a:xfrm>
            <a:off x="378278" y="1910442"/>
            <a:ext cx="25908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latin typeface="Times New Roman"/>
                <a:cs typeface="Calibri"/>
              </a:rPr>
              <a:t>Frequency of unoptimized structure </a:t>
            </a:r>
            <a:endParaRPr lang="en-US" b="1">
              <a:latin typeface="Times New Roman"/>
            </a:endParaRPr>
          </a:p>
        </p:txBody>
      </p:sp>
      <p:sp>
        <p:nvSpPr>
          <p:cNvPr id="6" name="TextBox 5">
            <a:extLst>
              <a:ext uri="{FF2B5EF4-FFF2-40B4-BE49-F238E27FC236}">
                <a16:creationId xmlns:a16="http://schemas.microsoft.com/office/drawing/2014/main" id="{D3564102-CD4C-05D9-EB80-8A5169B516D7}"/>
              </a:ext>
            </a:extLst>
          </p:cNvPr>
          <p:cNvSpPr txBox="1"/>
          <p:nvPr/>
        </p:nvSpPr>
        <p:spPr>
          <a:xfrm>
            <a:off x="2966356" y="1853293"/>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Times New Roman"/>
              </a:rPr>
              <a:t>Frequency of optimized structure</a:t>
            </a:r>
            <a:endParaRPr lang="en-US" b="1"/>
          </a:p>
        </p:txBody>
      </p:sp>
    </p:spTree>
    <p:extLst>
      <p:ext uri="{BB962C8B-B14F-4D97-AF65-F5344CB8AC3E}">
        <p14:creationId xmlns:p14="http://schemas.microsoft.com/office/powerpoint/2010/main" val="2871279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72F05-5B96-0EE3-3526-5FD3C47C9C7F}"/>
              </a:ext>
            </a:extLst>
          </p:cNvPr>
          <p:cNvSpPr>
            <a:spLocks noGrp="1"/>
          </p:cNvSpPr>
          <p:nvPr>
            <p:ph type="title" idx="4294967295"/>
          </p:nvPr>
        </p:nvSpPr>
        <p:spPr>
          <a:xfrm>
            <a:off x="402772" y="483280"/>
            <a:ext cx="11789228" cy="1231674"/>
          </a:xfrm>
        </p:spPr>
        <p:txBody>
          <a:bodyPr>
            <a:normAutofit fontScale="90000"/>
          </a:bodyPr>
          <a:lstStyle/>
          <a:p>
            <a:r>
              <a:rPr lang="en-US" sz="4000" b="1" u="sng">
                <a:latin typeface="Times New Roman"/>
                <a:ea typeface="+mj-lt"/>
                <a:cs typeface="+mj-lt"/>
              </a:rPr>
              <a:t>Results of the modal analysis Max relative displacement for the mode form</a:t>
            </a:r>
            <a:r>
              <a:rPr lang="en-US">
                <a:ea typeface="+mj-lt"/>
                <a:cs typeface="+mj-lt"/>
              </a:rPr>
              <a:t> </a:t>
            </a:r>
            <a:endParaRPr lang="en-US" dirty="0"/>
          </a:p>
        </p:txBody>
      </p:sp>
      <p:graphicFrame>
        <p:nvGraphicFramePr>
          <p:cNvPr id="4" name="Table 4">
            <a:extLst>
              <a:ext uri="{FF2B5EF4-FFF2-40B4-BE49-F238E27FC236}">
                <a16:creationId xmlns:a16="http://schemas.microsoft.com/office/drawing/2014/main" id="{D7F77E23-8CE2-E618-89EC-C60F7B812FC4}"/>
              </a:ext>
            </a:extLst>
          </p:cNvPr>
          <p:cNvGraphicFramePr>
            <a:graphicFrameLocks noGrp="1"/>
          </p:cNvGraphicFramePr>
          <p:nvPr>
            <p:ph idx="4294967295"/>
            <p:extLst>
              <p:ext uri="{D42A27DB-BD31-4B8C-83A1-F6EECF244321}">
                <p14:modId xmlns:p14="http://schemas.microsoft.com/office/powerpoint/2010/main" val="3886695352"/>
              </p:ext>
            </p:extLst>
          </p:nvPr>
        </p:nvGraphicFramePr>
        <p:xfrm>
          <a:off x="489857" y="2194833"/>
          <a:ext cx="4608588" cy="2839482"/>
        </p:xfrm>
        <a:graphic>
          <a:graphicData uri="http://schemas.openxmlformats.org/drawingml/2006/table">
            <a:tbl>
              <a:tblPr firstRow="1" bandRow="1">
                <a:tableStyleId>{5C22544A-7EE6-4342-B048-85BDC9FD1C3A}</a:tableStyleId>
              </a:tblPr>
              <a:tblGrid>
                <a:gridCol w="748392">
                  <a:extLst>
                    <a:ext uri="{9D8B030D-6E8A-4147-A177-3AD203B41FA5}">
                      <a16:colId xmlns:a16="http://schemas.microsoft.com/office/drawing/2014/main" val="2204512439"/>
                    </a:ext>
                  </a:extLst>
                </a:gridCol>
                <a:gridCol w="2324000">
                  <a:extLst>
                    <a:ext uri="{9D8B030D-6E8A-4147-A177-3AD203B41FA5}">
                      <a16:colId xmlns:a16="http://schemas.microsoft.com/office/drawing/2014/main" val="2681936402"/>
                    </a:ext>
                  </a:extLst>
                </a:gridCol>
                <a:gridCol w="1536196">
                  <a:extLst>
                    <a:ext uri="{9D8B030D-6E8A-4147-A177-3AD203B41FA5}">
                      <a16:colId xmlns:a16="http://schemas.microsoft.com/office/drawing/2014/main" val="2212426819"/>
                    </a:ext>
                  </a:extLst>
                </a:gridCol>
              </a:tblGrid>
              <a:tr h="791130">
                <a:tc>
                  <a:txBody>
                    <a:bodyPr/>
                    <a:lstStyle/>
                    <a:p>
                      <a:r>
                        <a:rPr lang="en-US"/>
                        <a:t>Mode </a:t>
                      </a:r>
                    </a:p>
                  </a:txBody>
                  <a:tcPr/>
                </a:tc>
                <a:tc>
                  <a:txBody>
                    <a:bodyPr/>
                    <a:lstStyle/>
                    <a:p>
                      <a:r>
                        <a:rPr lang="en-US"/>
                        <a:t>Max displacement unoptimized</a:t>
                      </a:r>
                    </a:p>
                  </a:txBody>
                  <a:tcPr/>
                </a:tc>
                <a:tc>
                  <a:txBody>
                    <a:bodyPr/>
                    <a:lstStyle/>
                    <a:p>
                      <a:r>
                        <a:rPr lang="en-US"/>
                        <a:t>Max displacement optimized</a:t>
                      </a:r>
                    </a:p>
                  </a:txBody>
                  <a:tcPr/>
                </a:tc>
                <a:extLst>
                  <a:ext uri="{0D108BD9-81ED-4DB2-BD59-A6C34878D82A}">
                    <a16:rowId xmlns:a16="http://schemas.microsoft.com/office/drawing/2014/main" val="582478855"/>
                  </a:ext>
                </a:extLst>
              </a:tr>
              <a:tr h="320847">
                <a:tc>
                  <a:txBody>
                    <a:bodyPr/>
                    <a:lstStyle/>
                    <a:p>
                      <a:pPr algn="r" fontAlgn="b"/>
                      <a:r>
                        <a:rPr lang="en-US" sz="1100" b="0" i="0" u="none" strike="noStrike">
                          <a:solidFill>
                            <a:srgbClr val="000000"/>
                          </a:solidFill>
                          <a:effectLst/>
                          <a:latin typeface="Calibri"/>
                        </a:rPr>
                        <a:t>1</a:t>
                      </a:r>
                    </a:p>
                  </a:txBody>
                  <a:tcPr marL="7620" marR="7620" marT="7620" marB="0" anchor="b"/>
                </a:tc>
                <a:tc>
                  <a:txBody>
                    <a:bodyPr/>
                    <a:lstStyle/>
                    <a:p>
                      <a:pPr algn="r" fontAlgn="b"/>
                      <a:r>
                        <a:rPr lang="en-US" sz="1100" b="0" i="0" u="none" strike="noStrike">
                          <a:solidFill>
                            <a:srgbClr val="000000"/>
                          </a:solidFill>
                          <a:effectLst/>
                          <a:latin typeface="Calibri"/>
                        </a:rPr>
                        <a:t>0.000552</a:t>
                      </a:r>
                    </a:p>
                  </a:txBody>
                  <a:tcPr marL="7620" marR="7620" marT="7620" marB="0" anchor="b"/>
                </a:tc>
                <a:tc>
                  <a:txBody>
                    <a:bodyPr/>
                    <a:lstStyle/>
                    <a:p>
                      <a:pPr algn="r" fontAlgn="b"/>
                      <a:r>
                        <a:rPr lang="en-US" sz="1100" b="0" i="0" u="none" strike="noStrike">
                          <a:solidFill>
                            <a:srgbClr val="000000"/>
                          </a:solidFill>
                          <a:effectLst/>
                          <a:latin typeface="Calibri"/>
                        </a:rPr>
                        <a:t>0.000838</a:t>
                      </a:r>
                    </a:p>
                  </a:txBody>
                  <a:tcPr marL="7620" marR="7620" marT="7620" marB="0" anchor="b"/>
                </a:tc>
                <a:extLst>
                  <a:ext uri="{0D108BD9-81ED-4DB2-BD59-A6C34878D82A}">
                    <a16:rowId xmlns:a16="http://schemas.microsoft.com/office/drawing/2014/main" val="844200128"/>
                  </a:ext>
                </a:extLst>
              </a:tr>
              <a:tr h="320847">
                <a:tc>
                  <a:txBody>
                    <a:bodyPr/>
                    <a:lstStyle/>
                    <a:p>
                      <a:pPr algn="r" fontAlgn="b"/>
                      <a:r>
                        <a:rPr lang="en-US" sz="1100" b="0" i="0" u="none" strike="noStrike">
                          <a:solidFill>
                            <a:srgbClr val="000000"/>
                          </a:solidFill>
                          <a:effectLst/>
                          <a:latin typeface="Calibri"/>
                        </a:rPr>
                        <a:t>2</a:t>
                      </a:r>
                    </a:p>
                  </a:txBody>
                  <a:tcPr marL="7620" marR="7620" marT="7620" marB="0" anchor="b"/>
                </a:tc>
                <a:tc>
                  <a:txBody>
                    <a:bodyPr/>
                    <a:lstStyle/>
                    <a:p>
                      <a:pPr algn="r" fontAlgn="b"/>
                      <a:r>
                        <a:rPr lang="en-US" sz="1100" b="0" i="0" u="none" strike="noStrike">
                          <a:solidFill>
                            <a:srgbClr val="000000"/>
                          </a:solidFill>
                          <a:effectLst/>
                          <a:latin typeface="Calibri"/>
                        </a:rPr>
                        <a:t>0.000512</a:t>
                      </a:r>
                    </a:p>
                  </a:txBody>
                  <a:tcPr marL="7620" marR="7620" marT="7620" marB="0" anchor="b"/>
                </a:tc>
                <a:tc>
                  <a:txBody>
                    <a:bodyPr/>
                    <a:lstStyle/>
                    <a:p>
                      <a:pPr algn="r" fontAlgn="b"/>
                      <a:r>
                        <a:rPr lang="en-US" sz="1100" b="0" i="0" u="none" strike="noStrike">
                          <a:solidFill>
                            <a:srgbClr val="000000"/>
                          </a:solidFill>
                          <a:effectLst/>
                          <a:latin typeface="Calibri"/>
                        </a:rPr>
                        <a:t>0.000901</a:t>
                      </a:r>
                    </a:p>
                  </a:txBody>
                  <a:tcPr marL="7620" marR="7620" marT="7620" marB="0" anchor="b"/>
                </a:tc>
                <a:extLst>
                  <a:ext uri="{0D108BD9-81ED-4DB2-BD59-A6C34878D82A}">
                    <a16:rowId xmlns:a16="http://schemas.microsoft.com/office/drawing/2014/main" val="2465520808"/>
                  </a:ext>
                </a:extLst>
              </a:tr>
              <a:tr h="320847">
                <a:tc>
                  <a:txBody>
                    <a:bodyPr/>
                    <a:lstStyle/>
                    <a:p>
                      <a:pPr algn="r" fontAlgn="b"/>
                      <a:r>
                        <a:rPr lang="en-US" sz="1100" b="0" i="0" u="none" strike="noStrike">
                          <a:solidFill>
                            <a:srgbClr val="000000"/>
                          </a:solidFill>
                          <a:effectLst/>
                          <a:latin typeface="Calibri"/>
                        </a:rPr>
                        <a:t>3</a:t>
                      </a:r>
                    </a:p>
                  </a:txBody>
                  <a:tcPr marL="7620" marR="7620" marT="7620" marB="0" anchor="b"/>
                </a:tc>
                <a:tc>
                  <a:txBody>
                    <a:bodyPr/>
                    <a:lstStyle/>
                    <a:p>
                      <a:pPr algn="r" fontAlgn="b"/>
                      <a:r>
                        <a:rPr lang="en-US" sz="1100" b="0" i="0" u="none" strike="noStrike">
                          <a:solidFill>
                            <a:srgbClr val="000000"/>
                          </a:solidFill>
                          <a:effectLst/>
                          <a:latin typeface="Calibri"/>
                        </a:rPr>
                        <a:t>0.000419</a:t>
                      </a:r>
                    </a:p>
                  </a:txBody>
                  <a:tcPr marL="7620" marR="7620" marT="7620" marB="0" anchor="b"/>
                </a:tc>
                <a:tc>
                  <a:txBody>
                    <a:bodyPr/>
                    <a:lstStyle/>
                    <a:p>
                      <a:pPr algn="r" fontAlgn="b"/>
                      <a:r>
                        <a:rPr lang="en-US" sz="1100" b="0" i="0" u="none" strike="noStrike">
                          <a:solidFill>
                            <a:srgbClr val="000000"/>
                          </a:solidFill>
                          <a:effectLst/>
                          <a:latin typeface="Calibri"/>
                        </a:rPr>
                        <a:t>0.000878</a:t>
                      </a:r>
                    </a:p>
                  </a:txBody>
                  <a:tcPr marL="7620" marR="7620" marT="7620" marB="0" anchor="b"/>
                </a:tc>
                <a:extLst>
                  <a:ext uri="{0D108BD9-81ED-4DB2-BD59-A6C34878D82A}">
                    <a16:rowId xmlns:a16="http://schemas.microsoft.com/office/drawing/2014/main" val="2991297434"/>
                  </a:ext>
                </a:extLst>
              </a:tr>
              <a:tr h="320847">
                <a:tc>
                  <a:txBody>
                    <a:bodyPr/>
                    <a:lstStyle/>
                    <a:p>
                      <a:pPr algn="r" fontAlgn="b"/>
                      <a:r>
                        <a:rPr lang="en-US" sz="1100" b="0" i="0" u="none" strike="noStrike">
                          <a:solidFill>
                            <a:srgbClr val="000000"/>
                          </a:solidFill>
                          <a:effectLst/>
                          <a:latin typeface="Calibri"/>
                        </a:rPr>
                        <a:t>4</a:t>
                      </a:r>
                    </a:p>
                  </a:txBody>
                  <a:tcPr marL="7620" marR="7620" marT="7620" marB="0" anchor="b"/>
                </a:tc>
                <a:tc>
                  <a:txBody>
                    <a:bodyPr/>
                    <a:lstStyle/>
                    <a:p>
                      <a:pPr algn="r" fontAlgn="b"/>
                      <a:r>
                        <a:rPr lang="en-US" sz="1100" b="0" i="0" u="none" strike="noStrike">
                          <a:solidFill>
                            <a:srgbClr val="000000"/>
                          </a:solidFill>
                          <a:effectLst/>
                          <a:latin typeface="Calibri"/>
                        </a:rPr>
                        <a:t>0.000859</a:t>
                      </a:r>
                    </a:p>
                  </a:txBody>
                  <a:tcPr marL="7620" marR="7620" marT="7620" marB="0" anchor="b"/>
                </a:tc>
                <a:tc>
                  <a:txBody>
                    <a:bodyPr/>
                    <a:lstStyle/>
                    <a:p>
                      <a:pPr algn="r" fontAlgn="b"/>
                      <a:r>
                        <a:rPr lang="en-US" sz="1100" b="0" i="0" u="none" strike="noStrike">
                          <a:solidFill>
                            <a:srgbClr val="000000"/>
                          </a:solidFill>
                          <a:effectLst/>
                          <a:latin typeface="Calibri"/>
                        </a:rPr>
                        <a:t>0.001108</a:t>
                      </a:r>
                    </a:p>
                  </a:txBody>
                  <a:tcPr marL="7620" marR="7620" marT="7620" marB="0" anchor="b"/>
                </a:tc>
                <a:extLst>
                  <a:ext uri="{0D108BD9-81ED-4DB2-BD59-A6C34878D82A}">
                    <a16:rowId xmlns:a16="http://schemas.microsoft.com/office/drawing/2014/main" val="837509372"/>
                  </a:ext>
                </a:extLst>
              </a:tr>
              <a:tr h="320847">
                <a:tc>
                  <a:txBody>
                    <a:bodyPr/>
                    <a:lstStyle/>
                    <a:p>
                      <a:pPr algn="r" fontAlgn="b"/>
                      <a:r>
                        <a:rPr lang="en-US" sz="1100" b="0" i="0" u="none" strike="noStrike">
                          <a:solidFill>
                            <a:srgbClr val="000000"/>
                          </a:solidFill>
                          <a:effectLst/>
                          <a:latin typeface="Calibri"/>
                        </a:rPr>
                        <a:t>5</a:t>
                      </a:r>
                    </a:p>
                  </a:txBody>
                  <a:tcPr marL="7620" marR="7620" marT="7620" marB="0" anchor="b"/>
                </a:tc>
                <a:tc>
                  <a:txBody>
                    <a:bodyPr/>
                    <a:lstStyle/>
                    <a:p>
                      <a:pPr algn="r" fontAlgn="b"/>
                      <a:r>
                        <a:rPr lang="en-US" sz="1100" b="0" i="0" u="none" strike="noStrike">
                          <a:solidFill>
                            <a:srgbClr val="000000"/>
                          </a:solidFill>
                          <a:effectLst/>
                          <a:latin typeface="Calibri"/>
                        </a:rPr>
                        <a:t>0.000523</a:t>
                      </a:r>
                    </a:p>
                  </a:txBody>
                  <a:tcPr marL="7620" marR="7620" marT="7620" marB="0" anchor="b"/>
                </a:tc>
                <a:tc>
                  <a:txBody>
                    <a:bodyPr/>
                    <a:lstStyle/>
                    <a:p>
                      <a:pPr algn="r" fontAlgn="b"/>
                      <a:r>
                        <a:rPr lang="en-US" sz="1100" b="0" i="0" u="none" strike="noStrike">
                          <a:solidFill>
                            <a:srgbClr val="000000"/>
                          </a:solidFill>
                          <a:effectLst/>
                          <a:latin typeface="Calibri"/>
                        </a:rPr>
                        <a:t>0.001186</a:t>
                      </a:r>
                    </a:p>
                  </a:txBody>
                  <a:tcPr marL="7620" marR="7620" marT="7620" marB="0" anchor="b"/>
                </a:tc>
                <a:extLst>
                  <a:ext uri="{0D108BD9-81ED-4DB2-BD59-A6C34878D82A}">
                    <a16:rowId xmlns:a16="http://schemas.microsoft.com/office/drawing/2014/main" val="472026542"/>
                  </a:ext>
                </a:extLst>
              </a:tr>
              <a:tr h="320847">
                <a:tc>
                  <a:txBody>
                    <a:bodyPr/>
                    <a:lstStyle/>
                    <a:p>
                      <a:pPr algn="r" fontAlgn="b"/>
                      <a:r>
                        <a:rPr lang="en-US" sz="1100" b="0" i="0" u="none" strike="noStrike">
                          <a:solidFill>
                            <a:srgbClr val="000000"/>
                          </a:solidFill>
                          <a:effectLst/>
                          <a:latin typeface="Calibri"/>
                        </a:rPr>
                        <a:t>6</a:t>
                      </a:r>
                    </a:p>
                  </a:txBody>
                  <a:tcPr marL="7620" marR="7620" marT="7620" marB="0" anchor="b"/>
                </a:tc>
                <a:tc>
                  <a:txBody>
                    <a:bodyPr/>
                    <a:lstStyle/>
                    <a:p>
                      <a:pPr algn="r" fontAlgn="b"/>
                      <a:r>
                        <a:rPr lang="en-US" sz="1100" b="0" i="0" u="none" strike="noStrike">
                          <a:solidFill>
                            <a:srgbClr val="000000"/>
                          </a:solidFill>
                          <a:effectLst/>
                          <a:latin typeface="Calibri"/>
                        </a:rPr>
                        <a:t>0.000736</a:t>
                      </a:r>
                    </a:p>
                  </a:txBody>
                  <a:tcPr marL="7620" marR="7620" marT="7620" marB="0" anchor="b"/>
                </a:tc>
                <a:tc>
                  <a:txBody>
                    <a:bodyPr/>
                    <a:lstStyle/>
                    <a:p>
                      <a:pPr algn="r" fontAlgn="b"/>
                      <a:r>
                        <a:rPr lang="en-US" sz="1100" b="0" i="0" u="none" strike="noStrike">
                          <a:solidFill>
                            <a:srgbClr val="000000"/>
                          </a:solidFill>
                          <a:effectLst/>
                          <a:latin typeface="Calibri"/>
                        </a:rPr>
                        <a:t>0.000975</a:t>
                      </a:r>
                    </a:p>
                  </a:txBody>
                  <a:tcPr marL="7620" marR="7620" marT="7620" marB="0" anchor="b"/>
                </a:tc>
                <a:extLst>
                  <a:ext uri="{0D108BD9-81ED-4DB2-BD59-A6C34878D82A}">
                    <a16:rowId xmlns:a16="http://schemas.microsoft.com/office/drawing/2014/main" val="78557432"/>
                  </a:ext>
                </a:extLst>
              </a:tr>
            </a:tbl>
          </a:graphicData>
        </a:graphic>
      </p:graphicFrame>
      <p:pic>
        <p:nvPicPr>
          <p:cNvPr id="12" name="Picture 11">
            <a:extLst>
              <a:ext uri="{FF2B5EF4-FFF2-40B4-BE49-F238E27FC236}">
                <a16:creationId xmlns:a16="http://schemas.microsoft.com/office/drawing/2014/main" id="{679C75BC-DEEB-08C0-82F5-24F1C52BCBDC}"/>
              </a:ext>
            </a:extLst>
          </p:cNvPr>
          <p:cNvPicPr>
            <a:picLocks noChangeAspect="1"/>
          </p:cNvPicPr>
          <p:nvPr/>
        </p:nvPicPr>
        <p:blipFill>
          <a:blip r:embed="rId2"/>
          <a:stretch>
            <a:fillRect/>
          </a:stretch>
        </p:blipFill>
        <p:spPr>
          <a:xfrm>
            <a:off x="5644576" y="1935872"/>
            <a:ext cx="5360881" cy="3862864"/>
          </a:xfrm>
          <a:prstGeom prst="rect">
            <a:avLst/>
          </a:prstGeom>
        </p:spPr>
      </p:pic>
    </p:spTree>
    <p:extLst>
      <p:ext uri="{BB962C8B-B14F-4D97-AF65-F5344CB8AC3E}">
        <p14:creationId xmlns:p14="http://schemas.microsoft.com/office/powerpoint/2010/main" val="324559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4975C-7C90-CA98-B063-CC7688ACE296}"/>
              </a:ext>
            </a:extLst>
          </p:cNvPr>
          <p:cNvSpPr>
            <a:spLocks noGrp="1"/>
          </p:cNvSpPr>
          <p:nvPr>
            <p:ph type="title" idx="4294967295"/>
          </p:nvPr>
        </p:nvSpPr>
        <p:spPr>
          <a:xfrm>
            <a:off x="315686" y="298224"/>
            <a:ext cx="10058400" cy="828902"/>
          </a:xfrm>
        </p:spPr>
        <p:txBody>
          <a:bodyPr>
            <a:normAutofit/>
          </a:bodyPr>
          <a:lstStyle/>
          <a:p>
            <a:r>
              <a:rPr lang="en-US" sz="4000" b="1" u="sng">
                <a:latin typeface="Times New Roman"/>
                <a:cs typeface="Times New Roman"/>
              </a:rPr>
              <a:t>Conclusion </a:t>
            </a:r>
          </a:p>
        </p:txBody>
      </p:sp>
      <p:sp>
        <p:nvSpPr>
          <p:cNvPr id="3" name="Content Placeholder 2">
            <a:extLst>
              <a:ext uri="{FF2B5EF4-FFF2-40B4-BE49-F238E27FC236}">
                <a16:creationId xmlns:a16="http://schemas.microsoft.com/office/drawing/2014/main" id="{D2683C98-408D-A9AA-E9C0-A2EBCA5F1835}"/>
              </a:ext>
            </a:extLst>
          </p:cNvPr>
          <p:cNvSpPr>
            <a:spLocks noGrp="1"/>
          </p:cNvSpPr>
          <p:nvPr>
            <p:ph idx="4294967295"/>
          </p:nvPr>
        </p:nvSpPr>
        <p:spPr>
          <a:xfrm>
            <a:off x="478971" y="1301977"/>
            <a:ext cx="11527971" cy="4556125"/>
          </a:xfrm>
        </p:spPr>
        <p:txBody>
          <a:bodyPr vert="horz" lIns="0" tIns="45720" rIns="0" bIns="45720" rtlCol="0" anchor="t">
            <a:noAutofit/>
          </a:bodyPr>
          <a:lstStyle/>
          <a:p>
            <a:pPr>
              <a:buFont typeface="Arial" panose="020F0502020204030204" pitchFamily="34" charset="0"/>
              <a:buChar char="•"/>
            </a:pPr>
            <a:r>
              <a:rPr lang="en-US" sz="2400">
                <a:solidFill>
                  <a:srgbClr val="374151"/>
                </a:solidFill>
                <a:latin typeface="Times New Roman"/>
                <a:ea typeface="+mn-lt"/>
                <a:cs typeface="+mn-lt"/>
              </a:rPr>
              <a:t>After conducting topology optimization for the bridge, an optimized arch shape was obtained, which was confirmed by examining the stress propagation contour that also followed an arch shape. This new shape, combined with a modified cross-section, resulted in </a:t>
            </a:r>
            <a:r>
              <a:rPr lang="en-US" sz="2400">
                <a:solidFill>
                  <a:srgbClr val="FF0000"/>
                </a:solidFill>
                <a:latin typeface="Times New Roman"/>
                <a:ea typeface="+mn-lt"/>
                <a:cs typeface="+mn-lt"/>
              </a:rPr>
              <a:t>increased stiffness and reduced weight of the bridge</a:t>
            </a:r>
            <a:r>
              <a:rPr lang="en-US" sz="2400">
                <a:solidFill>
                  <a:srgbClr val="374151"/>
                </a:solidFill>
                <a:latin typeface="Times New Roman"/>
                <a:ea typeface="+mn-lt"/>
                <a:cs typeface="+mn-lt"/>
              </a:rPr>
              <a:t>.</a:t>
            </a:r>
            <a:endParaRPr lang="en-US" sz="2400">
              <a:latin typeface="Times New Roman"/>
              <a:cs typeface="Calibri"/>
            </a:endParaRPr>
          </a:p>
          <a:p>
            <a:pPr>
              <a:buFont typeface="Arial" panose="020F0502020204030204" pitchFamily="34" charset="0"/>
              <a:buChar char="•"/>
            </a:pPr>
            <a:r>
              <a:rPr lang="en-US" sz="2400">
                <a:solidFill>
                  <a:srgbClr val="374151"/>
                </a:solidFill>
                <a:latin typeface="Times New Roman"/>
                <a:ea typeface="+mn-lt"/>
                <a:cs typeface="+mn-lt"/>
              </a:rPr>
              <a:t>Further mass reduction was possible until failure occurred, which was defined by a maximum displacement at the mid-span of 1/800th of the bridge span. The plots generated during modal analysis showed that increasing stiffness resulted in lower maximum relative displacements.</a:t>
            </a:r>
            <a:endParaRPr lang="en-US" sz="2400">
              <a:latin typeface="Times New Roman"/>
              <a:cs typeface="Times New Roman"/>
            </a:endParaRPr>
          </a:p>
          <a:p>
            <a:pPr>
              <a:buFont typeface="Arial" panose="020F0502020204030204" pitchFamily="34" charset="0"/>
              <a:buChar char="•"/>
            </a:pPr>
            <a:r>
              <a:rPr lang="en-US" sz="2400">
                <a:solidFill>
                  <a:srgbClr val="374151"/>
                </a:solidFill>
                <a:latin typeface="Times New Roman"/>
                <a:ea typeface="+mn-lt"/>
                <a:cs typeface="+mn-lt"/>
              </a:rPr>
              <a:t>Changes in mass and stiffness also led to modifications in the natural frequencies of the bridge. Overall, topology optimization proved to be an incredible tool for creating aesthetically pleasing designs with more uniform stress distribution, reduced displacements, and decreased mass.</a:t>
            </a:r>
            <a:endParaRPr lang="en-US" sz="2400" b="1">
              <a:latin typeface="Times New Roman"/>
              <a:cs typeface="Calibri"/>
            </a:endParaRPr>
          </a:p>
          <a:p>
            <a:endParaRPr lang="en-US" b="1">
              <a:cs typeface="Calibri"/>
            </a:endParaRPr>
          </a:p>
          <a:p>
            <a:endParaRPr lang="en-US" dirty="0"/>
          </a:p>
        </p:txBody>
      </p:sp>
    </p:spTree>
    <p:extLst>
      <p:ext uri="{BB962C8B-B14F-4D97-AF65-F5344CB8AC3E}">
        <p14:creationId xmlns:p14="http://schemas.microsoft.com/office/powerpoint/2010/main" val="1216498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DA0BA-87BC-83E3-EFB3-8944113C2016}"/>
              </a:ext>
            </a:extLst>
          </p:cNvPr>
          <p:cNvSpPr>
            <a:spLocks noGrp="1"/>
          </p:cNvSpPr>
          <p:nvPr>
            <p:ph type="title" idx="4294967295"/>
          </p:nvPr>
        </p:nvSpPr>
        <p:spPr>
          <a:xfrm>
            <a:off x="261257" y="178481"/>
            <a:ext cx="10058400" cy="632959"/>
          </a:xfrm>
        </p:spPr>
        <p:txBody>
          <a:bodyPr>
            <a:normAutofit/>
          </a:bodyPr>
          <a:lstStyle/>
          <a:p>
            <a:r>
              <a:rPr lang="en-US" sz="4000" b="1" u="sng">
                <a:latin typeface="Times New Roman"/>
                <a:cs typeface="Times New Roman"/>
              </a:rPr>
              <a:t>Further study</a:t>
            </a:r>
          </a:p>
        </p:txBody>
      </p:sp>
      <p:sp>
        <p:nvSpPr>
          <p:cNvPr id="3" name="Content Placeholder 2">
            <a:extLst>
              <a:ext uri="{FF2B5EF4-FFF2-40B4-BE49-F238E27FC236}">
                <a16:creationId xmlns:a16="http://schemas.microsoft.com/office/drawing/2014/main" id="{069EE16B-30C4-9775-E9A8-F43FC3F8FC1B}"/>
              </a:ext>
            </a:extLst>
          </p:cNvPr>
          <p:cNvSpPr>
            <a:spLocks noGrp="1"/>
          </p:cNvSpPr>
          <p:nvPr>
            <p:ph idx="4294967295"/>
          </p:nvPr>
        </p:nvSpPr>
        <p:spPr>
          <a:xfrm>
            <a:off x="489856" y="888320"/>
            <a:ext cx="11125200" cy="691697"/>
          </a:xfrm>
        </p:spPr>
        <p:txBody>
          <a:bodyPr vert="horz" lIns="0" tIns="45720" rIns="0" bIns="45720" rtlCol="0" anchor="t">
            <a:normAutofit/>
          </a:bodyPr>
          <a:lstStyle/>
          <a:p>
            <a:pPr>
              <a:buFont typeface="Arial" panose="020F0502020204030204" pitchFamily="34" charset="0"/>
              <a:buChar char="•"/>
            </a:pPr>
            <a:r>
              <a:rPr lang="en-US">
                <a:latin typeface="Times New Roman"/>
                <a:ea typeface="+mn-lt"/>
                <a:cs typeface="+mn-lt"/>
              </a:rPr>
              <a:t> We can attempt to use our findings in </a:t>
            </a:r>
            <a:r>
              <a:rPr lang="en-US">
                <a:solidFill>
                  <a:srgbClr val="FF0000"/>
                </a:solidFill>
                <a:latin typeface="Times New Roman"/>
                <a:ea typeface="+mn-lt"/>
                <a:cs typeface="+mn-lt"/>
              </a:rPr>
              <a:t>dynamic loading scenarios</a:t>
            </a:r>
            <a:r>
              <a:rPr lang="en-US">
                <a:latin typeface="Times New Roman"/>
                <a:ea typeface="+mn-lt"/>
                <a:cs typeface="+mn-lt"/>
              </a:rPr>
              <a:t> in the future to observe how these shape values change.</a:t>
            </a:r>
            <a:endParaRPr lang="en-US">
              <a:latin typeface="Times New Roman"/>
              <a:cs typeface="Calibri"/>
            </a:endParaRPr>
          </a:p>
          <a:p>
            <a:endParaRPr lang="en-US" dirty="0"/>
          </a:p>
        </p:txBody>
      </p:sp>
      <p:sp>
        <p:nvSpPr>
          <p:cNvPr id="4" name="TextBox 3">
            <a:extLst>
              <a:ext uri="{FF2B5EF4-FFF2-40B4-BE49-F238E27FC236}">
                <a16:creationId xmlns:a16="http://schemas.microsoft.com/office/drawing/2014/main" id="{E71AD9B7-60BE-1194-F5AA-F3A3EE6CC264}"/>
              </a:ext>
            </a:extLst>
          </p:cNvPr>
          <p:cNvSpPr txBox="1"/>
          <p:nvPr/>
        </p:nvSpPr>
        <p:spPr>
          <a:xfrm>
            <a:off x="261256" y="1504949"/>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b="1" u="sng">
                <a:solidFill>
                  <a:srgbClr val="404040"/>
                </a:solidFill>
                <a:latin typeface="Times New Roman"/>
                <a:cs typeface="Times New Roman"/>
              </a:rPr>
              <a:t>References</a:t>
            </a:r>
            <a:endParaRPr lang="en-US"/>
          </a:p>
        </p:txBody>
      </p:sp>
      <p:sp>
        <p:nvSpPr>
          <p:cNvPr id="5" name="TextBox 4">
            <a:extLst>
              <a:ext uri="{FF2B5EF4-FFF2-40B4-BE49-F238E27FC236}">
                <a16:creationId xmlns:a16="http://schemas.microsoft.com/office/drawing/2014/main" id="{5C931E60-DA23-E963-27BE-9C67521E3A1A}"/>
              </a:ext>
            </a:extLst>
          </p:cNvPr>
          <p:cNvSpPr txBox="1"/>
          <p:nvPr/>
        </p:nvSpPr>
        <p:spPr>
          <a:xfrm>
            <a:off x="364670" y="2141765"/>
            <a:ext cx="11299371" cy="40641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200"/>
              </a:spcBef>
              <a:spcAft>
                <a:spcPts val="200"/>
              </a:spcAft>
              <a:buFont typeface="Arial,Sans-Serif"/>
              <a:buChar char="•"/>
            </a:pPr>
            <a:r>
              <a:rPr lang="en-US" sz="1900">
                <a:solidFill>
                  <a:srgbClr val="404040"/>
                </a:solidFill>
                <a:latin typeface="Times New Roman"/>
                <a:cs typeface="Times New Roman"/>
              </a:rPr>
              <a:t>Transportation Research Board. Bridge aesthetics around the world. Washington, DC: Transportation Research Board, National Research Council, 1991.</a:t>
            </a:r>
          </a:p>
          <a:p>
            <a:pPr marL="285750" indent="-285750">
              <a:lnSpc>
                <a:spcPct val="90000"/>
              </a:lnSpc>
              <a:spcBef>
                <a:spcPts val="1200"/>
              </a:spcBef>
              <a:spcAft>
                <a:spcPts val="200"/>
              </a:spcAft>
              <a:buFont typeface="Arial,Sans-Serif"/>
              <a:buChar char="•"/>
            </a:pPr>
            <a:r>
              <a:rPr lang="en-US" sz="1900">
                <a:solidFill>
                  <a:srgbClr val="404040"/>
                </a:solidFill>
                <a:latin typeface="Times New Roman"/>
                <a:cs typeface="Times New Roman"/>
              </a:rPr>
              <a:t>Chen YJ. Topology optimization of bridge-type structures with multiple constraints. MPhil Thesis. School of Engineering, Griffith University Gold Coast Campus, Gold Coast, Australia, 2000.</a:t>
            </a:r>
          </a:p>
          <a:p>
            <a:pPr marL="285750" indent="-285750">
              <a:lnSpc>
                <a:spcPct val="90000"/>
              </a:lnSpc>
              <a:spcBef>
                <a:spcPts val="1200"/>
              </a:spcBef>
              <a:spcAft>
                <a:spcPts val="200"/>
              </a:spcAft>
              <a:buFont typeface="Arial,Sans-Serif"/>
              <a:buChar char="•"/>
            </a:pPr>
            <a:r>
              <a:rPr lang="en-US" sz="1900">
                <a:solidFill>
                  <a:srgbClr val="404040"/>
                </a:solidFill>
                <a:latin typeface="Times New Roman"/>
                <a:cs typeface="Times New Roman"/>
                <a:hlinkClick r:id="rId2"/>
              </a:rPr>
              <a:t>https://www.worldscientific.com/doi/10.1142/S1465876301000295</a:t>
            </a:r>
            <a:r>
              <a:rPr lang="en-US" sz="1900">
                <a:solidFill>
                  <a:srgbClr val="404040"/>
                </a:solidFill>
                <a:latin typeface="Times New Roman"/>
                <a:cs typeface="Times New Roman"/>
              </a:rPr>
              <a:t> </a:t>
            </a:r>
          </a:p>
          <a:p>
            <a:pPr marL="285750" indent="-285750">
              <a:lnSpc>
                <a:spcPct val="90000"/>
              </a:lnSpc>
              <a:spcBef>
                <a:spcPts val="1200"/>
              </a:spcBef>
              <a:spcAft>
                <a:spcPts val="200"/>
              </a:spcAft>
              <a:buFont typeface="Arial,Sans-Serif"/>
              <a:buChar char="•"/>
            </a:pPr>
            <a:r>
              <a:rPr lang="en-US" sz="1900">
                <a:solidFill>
                  <a:srgbClr val="404040"/>
                </a:solidFill>
                <a:latin typeface="Times New Roman"/>
                <a:cs typeface="Times New Roman"/>
                <a:hlinkClick r:id="rId3"/>
              </a:rPr>
              <a:t>https://link.springer.com/article/10.1007/S00158-015-1274-4</a:t>
            </a:r>
            <a:r>
              <a:rPr lang="en-US" sz="1900">
                <a:solidFill>
                  <a:srgbClr val="404040"/>
                </a:solidFill>
                <a:latin typeface="Times New Roman"/>
                <a:cs typeface="Times New Roman"/>
              </a:rPr>
              <a:t> 4. </a:t>
            </a:r>
          </a:p>
          <a:p>
            <a:pPr marL="285750" indent="-285750">
              <a:lnSpc>
                <a:spcPct val="90000"/>
              </a:lnSpc>
              <a:spcBef>
                <a:spcPts val="1200"/>
              </a:spcBef>
              <a:spcAft>
                <a:spcPts val="200"/>
              </a:spcAft>
              <a:buFont typeface="Arial,Sans-Serif"/>
              <a:buChar char="•"/>
            </a:pPr>
            <a:r>
              <a:rPr lang="en-US" sz="1900">
                <a:solidFill>
                  <a:srgbClr val="404040"/>
                </a:solidFill>
                <a:latin typeface="Times New Roman"/>
                <a:cs typeface="Times New Roman"/>
                <a:hlinkClick r:id="rId4"/>
              </a:rPr>
              <a:t>https://www.sciencedirect.com/science/article/pii/S0045794902004406</a:t>
            </a:r>
            <a:r>
              <a:rPr lang="en-US" sz="1900">
                <a:solidFill>
                  <a:srgbClr val="404040"/>
                </a:solidFill>
                <a:latin typeface="Times New Roman"/>
                <a:cs typeface="Times New Roman"/>
              </a:rPr>
              <a:t> 5. Chen YJ. Topology optimization of bridge-type structures with multiple constrains MPhil Thesis. School of Engineering, Griffith University Gold Coast Campus, Gold Coast, Australia, 2000.</a:t>
            </a:r>
          </a:p>
          <a:p>
            <a:pPr marL="285750" indent="-285750">
              <a:lnSpc>
                <a:spcPct val="90000"/>
              </a:lnSpc>
              <a:spcBef>
                <a:spcPts val="1200"/>
              </a:spcBef>
              <a:spcAft>
                <a:spcPts val="200"/>
              </a:spcAft>
              <a:buFont typeface="Arial,Sans-Serif"/>
              <a:buChar char="•"/>
            </a:pPr>
            <a:r>
              <a:rPr lang="en-US" sz="1900">
                <a:solidFill>
                  <a:srgbClr val="404040"/>
                </a:solidFill>
                <a:latin typeface="Times New Roman"/>
                <a:cs typeface="Times New Roman"/>
              </a:rPr>
              <a:t>Solid works website</a:t>
            </a:r>
          </a:p>
          <a:p>
            <a:pPr marL="285750" indent="-285750">
              <a:lnSpc>
                <a:spcPct val="90000"/>
              </a:lnSpc>
              <a:spcBef>
                <a:spcPts val="1200"/>
              </a:spcBef>
              <a:spcAft>
                <a:spcPts val="200"/>
              </a:spcAft>
              <a:buFont typeface="Arial,Sans-Serif"/>
              <a:buChar char="•"/>
            </a:pPr>
            <a:r>
              <a:rPr lang="en-US" sz="1900">
                <a:solidFill>
                  <a:srgbClr val="404040"/>
                </a:solidFill>
                <a:latin typeface="Times New Roman"/>
                <a:cs typeface="Times New Roman"/>
              </a:rPr>
              <a:t>Images credits Jun woo introduction to topology optimization</a:t>
            </a:r>
            <a:endParaRPr lang="en-GB"/>
          </a:p>
        </p:txBody>
      </p:sp>
    </p:spTree>
    <p:extLst>
      <p:ext uri="{BB962C8B-B14F-4D97-AF65-F5344CB8AC3E}">
        <p14:creationId xmlns:p14="http://schemas.microsoft.com/office/powerpoint/2010/main" val="1846540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icon&#10;&#10;Description automatically generated">
            <a:extLst>
              <a:ext uri="{FF2B5EF4-FFF2-40B4-BE49-F238E27FC236}">
                <a16:creationId xmlns:a16="http://schemas.microsoft.com/office/drawing/2014/main" id="{F8D3FA65-8E00-D327-810C-38C186BB708F}"/>
              </a:ext>
            </a:extLst>
          </p:cNvPr>
          <p:cNvPicPr>
            <a:picLocks noChangeAspect="1"/>
          </p:cNvPicPr>
          <p:nvPr/>
        </p:nvPicPr>
        <p:blipFill>
          <a:blip r:embed="rId2"/>
          <a:stretch>
            <a:fillRect/>
          </a:stretch>
        </p:blipFill>
        <p:spPr>
          <a:xfrm>
            <a:off x="4245429" y="1894114"/>
            <a:ext cx="2743200" cy="2743200"/>
          </a:xfrm>
          <a:prstGeom prst="rect">
            <a:avLst/>
          </a:prstGeom>
        </p:spPr>
      </p:pic>
    </p:spTree>
    <p:extLst>
      <p:ext uri="{BB962C8B-B14F-4D97-AF65-F5344CB8AC3E}">
        <p14:creationId xmlns:p14="http://schemas.microsoft.com/office/powerpoint/2010/main" val="2671291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BE0A5-0571-F208-B6BE-7FD77003406E}"/>
              </a:ext>
            </a:extLst>
          </p:cNvPr>
          <p:cNvSpPr txBox="1"/>
          <p:nvPr/>
        </p:nvSpPr>
        <p:spPr>
          <a:xfrm>
            <a:off x="560614" y="495299"/>
            <a:ext cx="101563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b="1" u="sng">
                <a:latin typeface="Times New Roman"/>
                <a:cs typeface="Calibri"/>
              </a:rPr>
              <a:t>Introduction and Motivation</a:t>
            </a:r>
            <a:endParaRPr lang="en-GB" sz="3600" b="1" u="sng">
              <a:latin typeface="Times New Roman"/>
            </a:endParaRPr>
          </a:p>
        </p:txBody>
      </p:sp>
      <p:sp>
        <p:nvSpPr>
          <p:cNvPr id="3" name="TextBox 2">
            <a:extLst>
              <a:ext uri="{FF2B5EF4-FFF2-40B4-BE49-F238E27FC236}">
                <a16:creationId xmlns:a16="http://schemas.microsoft.com/office/drawing/2014/main" id="{11685B2C-ED15-768E-4282-B944676397F6}"/>
              </a:ext>
            </a:extLst>
          </p:cNvPr>
          <p:cNvSpPr txBox="1"/>
          <p:nvPr/>
        </p:nvSpPr>
        <p:spPr>
          <a:xfrm>
            <a:off x="394607" y="1428749"/>
            <a:ext cx="1114697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GB" sz="2400">
                <a:solidFill>
                  <a:srgbClr val="374151"/>
                </a:solidFill>
                <a:latin typeface="Times New Roman"/>
                <a:ea typeface="+mn-lt"/>
                <a:cs typeface="+mn-lt"/>
              </a:rPr>
              <a:t>Bridges are critical infrastructure components that must withstand a wide range of loading conditions, including wind, earthquakes, and vehicular traffic.</a:t>
            </a:r>
            <a:endParaRPr lang="en-US" sz="2400">
              <a:cs typeface="Calibri"/>
            </a:endParaRPr>
          </a:p>
          <a:p>
            <a:pPr marL="342900" indent="-342900">
              <a:buFont typeface="Arial"/>
              <a:buChar char="•"/>
            </a:pPr>
            <a:endParaRPr lang="en-GB" sz="2400">
              <a:solidFill>
                <a:srgbClr val="374151"/>
              </a:solidFill>
              <a:latin typeface="Times New Roman"/>
              <a:ea typeface="+mn-lt"/>
              <a:cs typeface="Calibri"/>
            </a:endParaRPr>
          </a:p>
          <a:p>
            <a:pPr marL="342900" indent="-342900">
              <a:buFont typeface="Arial"/>
              <a:buChar char="•"/>
            </a:pPr>
            <a:r>
              <a:rPr lang="en-GB" sz="2400">
                <a:solidFill>
                  <a:srgbClr val="374151"/>
                </a:solidFill>
                <a:latin typeface="Times New Roman"/>
                <a:ea typeface="+mn-lt"/>
                <a:cs typeface="Times New Roman"/>
              </a:rPr>
              <a:t>The motivation for using topology optimization in bridge design is to improve the structural efficiency of the bridge, which is typically achieved by </a:t>
            </a:r>
            <a:r>
              <a:rPr lang="en-GB" sz="2400">
                <a:solidFill>
                  <a:srgbClr val="FF0000"/>
                </a:solidFill>
                <a:latin typeface="Times New Roman"/>
                <a:ea typeface="+mn-lt"/>
                <a:cs typeface="Times New Roman"/>
              </a:rPr>
              <a:t>reducing the weight</a:t>
            </a:r>
            <a:r>
              <a:rPr lang="en-GB" sz="2400">
                <a:solidFill>
                  <a:srgbClr val="374151"/>
                </a:solidFill>
                <a:latin typeface="Times New Roman"/>
                <a:ea typeface="+mn-lt"/>
                <a:cs typeface="Times New Roman"/>
              </a:rPr>
              <a:t> of the structure while ensuring that it meets the required performance specifications</a:t>
            </a:r>
            <a:r>
              <a:rPr lang="en-GB" sz="2400">
                <a:solidFill>
                  <a:srgbClr val="000000"/>
                </a:solidFill>
                <a:latin typeface="Times New Roman"/>
                <a:ea typeface="+mn-lt"/>
                <a:cs typeface="Calibri"/>
              </a:rPr>
              <a:t>.</a:t>
            </a:r>
            <a:endParaRPr lang="en-GB" sz="2400">
              <a:latin typeface="Times New Roman"/>
              <a:cs typeface="Calibri"/>
            </a:endParaRPr>
          </a:p>
          <a:p>
            <a:pPr marL="285750" indent="-285750">
              <a:buFont typeface="Arial"/>
              <a:buChar char="•"/>
            </a:pPr>
            <a:endParaRPr lang="en-GB" sz="2400">
              <a:solidFill>
                <a:srgbClr val="000000"/>
              </a:solidFill>
              <a:latin typeface="Times New Roman"/>
              <a:cs typeface="Calibri"/>
            </a:endParaRPr>
          </a:p>
          <a:p>
            <a:pPr marL="342900" indent="-342900">
              <a:buFont typeface="Arial"/>
              <a:buChar char="•"/>
            </a:pPr>
            <a:r>
              <a:rPr lang="en-GB" sz="2400">
                <a:solidFill>
                  <a:srgbClr val="374151"/>
                </a:solidFill>
                <a:latin typeface="Times New Roman"/>
                <a:ea typeface="+mn-lt"/>
                <a:cs typeface="Times New Roman"/>
              </a:rPr>
              <a:t>A lighter bridge can offer several advantages, such as lower material usage, reduced construction costs, and improved durability.</a:t>
            </a:r>
            <a:r>
              <a:rPr lang="en-GB" sz="2000">
                <a:solidFill>
                  <a:srgbClr val="374151"/>
                </a:solidFill>
                <a:latin typeface="Times New Roman"/>
                <a:ea typeface="+mn-lt"/>
                <a:cs typeface="Times New Roman"/>
              </a:rPr>
              <a:t> </a:t>
            </a:r>
            <a:endParaRPr lang="en-GB">
              <a:cs typeface="Calibri" panose="020F0502020204030204"/>
            </a:endParaRPr>
          </a:p>
        </p:txBody>
      </p:sp>
    </p:spTree>
    <p:extLst>
      <p:ext uri="{BB962C8B-B14F-4D97-AF65-F5344CB8AC3E}">
        <p14:creationId xmlns:p14="http://schemas.microsoft.com/office/powerpoint/2010/main" val="2920429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837155-5FB8-4A96-864C-066D5C655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85918EE-77B5-4057-BB22-B9CE13905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80" cy="6858000"/>
          </a:xfrm>
          <a:prstGeom prst="rect">
            <a:avLst/>
          </a:prstGeom>
          <a:solidFill>
            <a:srgbClr val="42536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7277664-B5E7-EDE6-0496-7388D4DBEC92}"/>
              </a:ext>
            </a:extLst>
          </p:cNvPr>
          <p:cNvSpPr>
            <a:spLocks noGrp="1"/>
          </p:cNvSpPr>
          <p:nvPr>
            <p:ph type="title"/>
          </p:nvPr>
        </p:nvSpPr>
        <p:spPr>
          <a:xfrm>
            <a:off x="271305" y="310168"/>
            <a:ext cx="3325125" cy="1268262"/>
          </a:xfrm>
        </p:spPr>
        <p:txBody>
          <a:bodyPr>
            <a:normAutofit fontScale="90000"/>
          </a:bodyPr>
          <a:lstStyle/>
          <a:p>
            <a:r>
              <a:rPr lang="en-US" sz="3600" dirty="0">
                <a:solidFill>
                  <a:srgbClr val="FFFFFF"/>
                </a:solidFill>
                <a:latin typeface="Times New Roman"/>
                <a:cs typeface="Times New Roman"/>
              </a:rPr>
              <a:t>Background of problem, 20x10 size block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45C3CD8-85A4-3A20-E3E6-98CB2E96B726}"/>
                  </a:ext>
                </a:extLst>
              </p:cNvPr>
              <p:cNvSpPr>
                <a:spLocks noGrp="1"/>
              </p:cNvSpPr>
              <p:nvPr>
                <p:ph idx="1"/>
              </p:nvPr>
            </p:nvSpPr>
            <p:spPr>
              <a:xfrm>
                <a:off x="146545" y="1659997"/>
                <a:ext cx="4089359" cy="3372877"/>
              </a:xfrm>
            </p:spPr>
            <p:txBody>
              <a:bodyPr>
                <a:normAutofit/>
              </a:bodyPr>
              <a:lstStyle/>
              <a:p>
                <a:r>
                  <a:rPr lang="en-US" sz="1800" dirty="0">
                    <a:solidFill>
                      <a:srgbClr val="FFFFFF"/>
                    </a:solidFill>
                  </a:rPr>
                  <a:t>number of possible solutions:</a:t>
                </a:r>
                <a:endParaRPr lang="en-US" sz="1800" i="1" dirty="0">
                  <a:solidFill>
                    <a:srgbClr val="FFFFFF"/>
                  </a:solidFill>
                  <a:latin typeface="Cambria Math" panose="02040503050406030204" pitchFamily="18" charset="0"/>
                </a:endParaRPr>
              </a:p>
              <a:p>
                <a14:m>
                  <m:oMath xmlns:m="http://schemas.openxmlformats.org/officeDocument/2006/math">
                    <m:sSubSup>
                      <m:sSubSupPr>
                        <m:ctrlPr>
                          <a:rPr lang="en-US" sz="1800" i="1">
                            <a:solidFill>
                              <a:srgbClr val="FFFFFF"/>
                            </a:solidFill>
                            <a:latin typeface="Cambria Math" panose="02040503050406030204" pitchFamily="18" charset="0"/>
                          </a:rPr>
                        </m:ctrlPr>
                      </m:sSubSupPr>
                      <m:e>
                        <m:r>
                          <a:rPr lang="en-US" sz="1800" b="0" i="1">
                            <a:solidFill>
                              <a:srgbClr val="FFFFFF"/>
                            </a:solidFill>
                            <a:latin typeface="Cambria Math" panose="02040503050406030204" pitchFamily="18" charset="0"/>
                          </a:rPr>
                          <m:t>𝐶</m:t>
                        </m:r>
                      </m:e>
                      <m:sub>
                        <m:r>
                          <a:rPr lang="en-US" sz="1800" b="0" i="1">
                            <a:solidFill>
                              <a:srgbClr val="FFFFFF"/>
                            </a:solidFill>
                            <a:latin typeface="Cambria Math" panose="02040503050406030204" pitchFamily="18" charset="0"/>
                          </a:rPr>
                          <m:t>60</m:t>
                        </m:r>
                      </m:sub>
                      <m:sup>
                        <m:r>
                          <a:rPr lang="en-US" sz="1800" b="0" i="1">
                            <a:solidFill>
                              <a:srgbClr val="FFFFFF"/>
                            </a:solidFill>
                            <a:latin typeface="Cambria Math" panose="02040503050406030204" pitchFamily="18" charset="0"/>
                          </a:rPr>
                          <m:t>200</m:t>
                        </m:r>
                      </m:sup>
                    </m:sSubSup>
                  </m:oMath>
                </a14:m>
                <a:r>
                  <a:rPr lang="en-US" sz="1800" dirty="0">
                    <a:solidFill>
                      <a:srgbClr val="FFFFFF"/>
                    </a:solidFill>
                  </a:rPr>
                  <a:t> = </a:t>
                </a:r>
                <a14:m>
                  <m:oMath xmlns:m="http://schemas.openxmlformats.org/officeDocument/2006/math">
                    <m:f>
                      <m:fPr>
                        <m:ctrlPr>
                          <a:rPr lang="en-US" sz="1800" i="1">
                            <a:solidFill>
                              <a:srgbClr val="FFFFFF"/>
                            </a:solidFill>
                            <a:latin typeface="Cambria Math" panose="02040503050406030204" pitchFamily="18" charset="0"/>
                          </a:rPr>
                        </m:ctrlPr>
                      </m:fPr>
                      <m:num>
                        <m:r>
                          <a:rPr lang="en-US" sz="1800" b="0" i="1">
                            <a:solidFill>
                              <a:srgbClr val="FFFFFF"/>
                            </a:solidFill>
                            <a:latin typeface="Cambria Math" panose="02040503050406030204" pitchFamily="18" charset="0"/>
                          </a:rPr>
                          <m:t>200!</m:t>
                        </m:r>
                      </m:num>
                      <m:den>
                        <m:r>
                          <a:rPr lang="en-US" sz="1800" b="0" i="1">
                            <a:solidFill>
                              <a:srgbClr val="FFFFFF"/>
                            </a:solidFill>
                            <a:latin typeface="Cambria Math" panose="02040503050406030204" pitchFamily="18" charset="0"/>
                          </a:rPr>
                          <m:t>60!∗</m:t>
                        </m:r>
                        <m:d>
                          <m:dPr>
                            <m:ctrlPr>
                              <a:rPr lang="en-US" sz="1800" b="0" i="1">
                                <a:solidFill>
                                  <a:srgbClr val="FFFFFF"/>
                                </a:solidFill>
                                <a:latin typeface="Cambria Math" panose="02040503050406030204" pitchFamily="18" charset="0"/>
                              </a:rPr>
                            </m:ctrlPr>
                          </m:dPr>
                          <m:e>
                            <m:r>
                              <a:rPr lang="en-US" sz="1800" b="0" i="1">
                                <a:solidFill>
                                  <a:srgbClr val="FFFFFF"/>
                                </a:solidFill>
                                <a:latin typeface="Cambria Math" panose="02040503050406030204" pitchFamily="18" charset="0"/>
                              </a:rPr>
                              <m:t>200−60</m:t>
                            </m:r>
                          </m:e>
                        </m:d>
                        <m:r>
                          <a:rPr lang="en-US" sz="1800" b="0" i="1">
                            <a:solidFill>
                              <a:srgbClr val="FFFFFF"/>
                            </a:solidFill>
                            <a:latin typeface="Cambria Math" panose="02040503050406030204" pitchFamily="18" charset="0"/>
                          </a:rPr>
                          <m:t>!</m:t>
                        </m:r>
                      </m:den>
                    </m:f>
                    <m:r>
                      <a:rPr lang="en-US" sz="1800" b="0" i="1">
                        <a:solidFill>
                          <a:srgbClr val="FFFFFF"/>
                        </a:solidFill>
                        <a:latin typeface="Cambria Math" panose="02040503050406030204" pitchFamily="18" charset="0"/>
                      </a:rPr>
                      <m:t>=7.04</m:t>
                    </m:r>
                    <m:r>
                      <a:rPr lang="en-US" sz="1800" b="0" i="1" smtClean="0">
                        <a:solidFill>
                          <a:srgbClr val="FFFFFF"/>
                        </a:solidFill>
                        <a:latin typeface="Cambria Math" panose="02040503050406030204" pitchFamily="18" charset="0"/>
                      </a:rPr>
                      <m:t>∗</m:t>
                    </m:r>
                    <m:r>
                      <a:rPr lang="en-US" sz="1800" b="0" i="1">
                        <a:solidFill>
                          <a:srgbClr val="FFFFFF"/>
                        </a:solidFill>
                        <a:latin typeface="Cambria Math" panose="02040503050406030204" pitchFamily="18" charset="0"/>
                      </a:rPr>
                      <m:t>10^51</m:t>
                    </m:r>
                  </m:oMath>
                </a14:m>
                <a:endParaRPr lang="en-US" sz="1800" dirty="0">
                  <a:solidFill>
                    <a:srgbClr val="FFFFFF"/>
                  </a:solidFill>
                </a:endParaRPr>
              </a:p>
              <a:p>
                <a:endParaRPr lang="en-US" sz="1800" dirty="0">
                  <a:solidFill>
                    <a:srgbClr val="FFFFFF"/>
                  </a:solidFill>
                </a:endParaRPr>
              </a:p>
            </p:txBody>
          </p:sp>
        </mc:Choice>
        <mc:Fallback>
          <p:sp>
            <p:nvSpPr>
              <p:cNvPr id="3" name="Content Placeholder 2">
                <a:extLst>
                  <a:ext uri="{FF2B5EF4-FFF2-40B4-BE49-F238E27FC236}">
                    <a16:creationId xmlns:a16="http://schemas.microsoft.com/office/drawing/2014/main" id="{E45C3CD8-85A4-3A20-E3E6-98CB2E96B726}"/>
                  </a:ext>
                </a:extLst>
              </p:cNvPr>
              <p:cNvSpPr>
                <a:spLocks noGrp="1" noRot="1" noChangeAspect="1" noMove="1" noResize="1" noEditPoints="1" noAdjustHandles="1" noChangeArrowheads="1" noChangeShapeType="1" noTextEdit="1"/>
              </p:cNvSpPr>
              <p:nvPr>
                <p:ph idx="1"/>
              </p:nvPr>
            </p:nvSpPr>
            <p:spPr>
              <a:xfrm>
                <a:off x="146545" y="1659997"/>
                <a:ext cx="4089359" cy="3372877"/>
              </a:xfrm>
              <a:blipFill>
                <a:blip r:embed="rId2"/>
                <a:stretch>
                  <a:fillRect l="-1192" t="-1625"/>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9DC7B070-A583-45C7-AF93-0E8F020E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272" y="0"/>
            <a:ext cx="64008" cy="6858000"/>
          </a:xfrm>
          <a:prstGeom prst="rect">
            <a:avLst/>
          </a:prstGeom>
          <a:solidFill>
            <a:srgbClr val="3388D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42DF987E-CF47-B530-7AFE-490EB559F31B}"/>
              </a:ext>
            </a:extLst>
          </p:cNvPr>
          <p:cNvPicPr>
            <a:picLocks noChangeAspect="1"/>
          </p:cNvPicPr>
          <p:nvPr/>
        </p:nvPicPr>
        <p:blipFill>
          <a:blip r:embed="rId3"/>
          <a:stretch>
            <a:fillRect/>
          </a:stretch>
        </p:blipFill>
        <p:spPr>
          <a:xfrm>
            <a:off x="8553459" y="633134"/>
            <a:ext cx="3481970" cy="4899388"/>
          </a:xfrm>
          <a:prstGeom prst="rect">
            <a:avLst/>
          </a:prstGeom>
        </p:spPr>
      </p:pic>
      <p:pic>
        <p:nvPicPr>
          <p:cNvPr id="11" name="Picture 10">
            <a:extLst>
              <a:ext uri="{FF2B5EF4-FFF2-40B4-BE49-F238E27FC236}">
                <a16:creationId xmlns:a16="http://schemas.microsoft.com/office/drawing/2014/main" id="{42B6CAE0-DDC7-B27F-3F19-E75FD71033B0}"/>
              </a:ext>
            </a:extLst>
          </p:cNvPr>
          <p:cNvPicPr>
            <a:picLocks noChangeAspect="1"/>
          </p:cNvPicPr>
          <p:nvPr/>
        </p:nvPicPr>
        <p:blipFill>
          <a:blip r:embed="rId4"/>
          <a:stretch>
            <a:fillRect/>
          </a:stretch>
        </p:blipFill>
        <p:spPr>
          <a:xfrm>
            <a:off x="4761066" y="1203130"/>
            <a:ext cx="3699336" cy="2228850"/>
          </a:xfrm>
          <a:prstGeom prst="rect">
            <a:avLst/>
          </a:prstGeom>
        </p:spPr>
      </p:pic>
      <p:pic>
        <p:nvPicPr>
          <p:cNvPr id="13" name="Picture 12">
            <a:extLst>
              <a:ext uri="{FF2B5EF4-FFF2-40B4-BE49-F238E27FC236}">
                <a16:creationId xmlns:a16="http://schemas.microsoft.com/office/drawing/2014/main" id="{91BC2669-E042-DF69-B07C-97F1DC0327F3}"/>
              </a:ext>
            </a:extLst>
          </p:cNvPr>
          <p:cNvPicPr>
            <a:picLocks noChangeAspect="1"/>
          </p:cNvPicPr>
          <p:nvPr/>
        </p:nvPicPr>
        <p:blipFill>
          <a:blip r:embed="rId5"/>
          <a:stretch>
            <a:fillRect/>
          </a:stretch>
        </p:blipFill>
        <p:spPr>
          <a:xfrm>
            <a:off x="45914" y="3614056"/>
            <a:ext cx="4375743" cy="2624892"/>
          </a:xfrm>
          <a:prstGeom prst="rect">
            <a:avLst/>
          </a:prstGeom>
        </p:spPr>
      </p:pic>
      <p:sp>
        <p:nvSpPr>
          <p:cNvPr id="14" name="TextBox 13">
            <a:extLst>
              <a:ext uri="{FF2B5EF4-FFF2-40B4-BE49-F238E27FC236}">
                <a16:creationId xmlns:a16="http://schemas.microsoft.com/office/drawing/2014/main" id="{E830832C-FA09-CECE-4A78-A3815CFF4730}"/>
              </a:ext>
            </a:extLst>
          </p:cNvPr>
          <p:cNvSpPr txBox="1"/>
          <p:nvPr/>
        </p:nvSpPr>
        <p:spPr>
          <a:xfrm>
            <a:off x="271305" y="6547832"/>
            <a:ext cx="4911077" cy="230832"/>
          </a:xfrm>
          <a:prstGeom prst="rect">
            <a:avLst/>
          </a:prstGeom>
          <a:noFill/>
        </p:spPr>
        <p:txBody>
          <a:bodyPr wrap="square" rtlCol="0">
            <a:spAutoFit/>
          </a:bodyPr>
          <a:lstStyle/>
          <a:p>
            <a:r>
              <a:rPr lang="en-US" sz="900" dirty="0"/>
              <a:t>Source in reference</a:t>
            </a:r>
          </a:p>
        </p:txBody>
      </p:sp>
    </p:spTree>
    <p:extLst>
      <p:ext uri="{BB962C8B-B14F-4D97-AF65-F5344CB8AC3E}">
        <p14:creationId xmlns:p14="http://schemas.microsoft.com/office/powerpoint/2010/main" val="32064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hoji, crossword puzzle, building&#10;&#10;Description automatically generated">
            <a:extLst>
              <a:ext uri="{FF2B5EF4-FFF2-40B4-BE49-F238E27FC236}">
                <a16:creationId xmlns:a16="http://schemas.microsoft.com/office/drawing/2014/main" id="{E474FB5E-191A-9D24-1400-FF11096A7A51}"/>
              </a:ext>
            </a:extLst>
          </p:cNvPr>
          <p:cNvPicPr>
            <a:picLocks noChangeAspect="1"/>
          </p:cNvPicPr>
          <p:nvPr/>
        </p:nvPicPr>
        <p:blipFill>
          <a:blip r:embed="rId2"/>
          <a:stretch>
            <a:fillRect/>
          </a:stretch>
        </p:blipFill>
        <p:spPr>
          <a:xfrm>
            <a:off x="6974435" y="1962928"/>
            <a:ext cx="4442845" cy="2400508"/>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55078580-05B5-1F45-80C0-FDD84776D20D}"/>
                  </a:ext>
                </a:extLst>
              </p:cNvPr>
              <p:cNvSpPr txBox="1">
                <a:spLocks/>
              </p:cNvSpPr>
              <p:nvPr/>
            </p:nvSpPr>
            <p:spPr>
              <a:xfrm>
                <a:off x="1361864" y="2544234"/>
                <a:ext cx="8936567" cy="3441277"/>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a:t>Minimize:  </a:t>
                </a:r>
                <a14:m>
                  <m:oMath xmlns:m="http://schemas.openxmlformats.org/officeDocument/2006/math">
                    <m:r>
                      <a:rPr lang="en-US" i="1" smtClean="0">
                        <a:latin typeface="Cambria Math" panose="02040503050406030204" pitchFamily="18" charset="0"/>
                      </a:rPr>
                      <m:t>𝐶</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2</m:t>
                        </m:r>
                      </m:den>
                    </m:f>
                    <m:sSup>
                      <m:sSupPr>
                        <m:ctrlPr>
                          <a:rPr lang="en-US" i="1" smtClean="0">
                            <a:latin typeface="Cambria Math" panose="02040503050406030204" pitchFamily="18" charset="0"/>
                          </a:rPr>
                        </m:ctrlPr>
                      </m:sSupPr>
                      <m:e>
                        <m:r>
                          <a:rPr lang="en-US" i="1" smtClean="0">
                            <a:latin typeface="Cambria Math" panose="02040503050406030204" pitchFamily="18" charset="0"/>
                          </a:rPr>
                          <m:t>𝑈</m:t>
                        </m:r>
                      </m:e>
                      <m:sup>
                        <m:r>
                          <a:rPr lang="en-US" i="1" smtClean="0">
                            <a:latin typeface="Cambria Math" panose="02040503050406030204" pitchFamily="18" charset="0"/>
                          </a:rPr>
                          <m:t>𝑇</m:t>
                        </m:r>
                      </m:sup>
                    </m:sSup>
                    <m:r>
                      <a:rPr lang="en-US" i="1" smtClean="0">
                        <a:latin typeface="Cambria Math" panose="02040503050406030204" pitchFamily="18" charset="0"/>
                      </a:rPr>
                      <m:t>𝐾𝑈</m:t>
                    </m:r>
                    <m:r>
                      <a:rPr lang="en-US" i="1" smtClean="0">
                        <a:latin typeface="Cambria Math" panose="02040503050406030204" pitchFamily="18" charset="0"/>
                      </a:rPr>
                      <m:t>  </m:t>
                    </m:r>
                  </m:oMath>
                </a14:m>
                <a:r>
                  <a:rPr lang="en-US">
                    <a:highlight>
                      <a:srgbClr val="FF00FF"/>
                    </a:highlight>
                  </a:rPr>
                  <a:t>Elastic energy</a:t>
                </a:r>
              </a:p>
              <a:p>
                <a:pPr marL="0" indent="0">
                  <a:buFont typeface="Calibri" panose="020F0502020204030204" pitchFamily="34" charset="0"/>
                  <a:buNone/>
                </a:pPr>
                <a:r>
                  <a:rPr lang="en-US"/>
                  <a:t>Subject to KU = F  </a:t>
                </a:r>
                <a:r>
                  <a:rPr lang="en-US">
                    <a:highlight>
                      <a:srgbClr val="FF00FF"/>
                    </a:highlight>
                  </a:rPr>
                  <a:t>Static equation</a:t>
                </a:r>
              </a:p>
              <a:p>
                <a:pPr marL="0" indent="0">
                  <a:buFont typeface="Calibri" panose="020F0502020204030204" pitchFamily="34" charset="0"/>
                  <a:buNone/>
                </a:pPr>
                <a:r>
                  <a:rPr lang="en-US"/>
                  <a:t>                                 </a:t>
                </a:r>
                <a:r>
                  <a:rPr lang="en-US">
                    <a:highlight>
                      <a:srgbClr val="FF00FF"/>
                    </a:highlight>
                  </a:rPr>
                  <a:t>Design variables</a:t>
                </a:r>
              </a:p>
              <a:p>
                <a:pPr marL="0" indent="0">
                  <a:buFont typeface="Calibri" panose="020F0502020204030204" pitchFamily="34" charset="0"/>
                  <a:buNone/>
                </a:pPr>
                <a:r>
                  <a:rPr lang="en-US">
                    <a:highlight>
                      <a:srgbClr val="FF00FF"/>
                    </a:highlight>
                  </a:rPr>
                  <a:t>			Volume constraint</a:t>
                </a:r>
              </a:p>
              <a:p>
                <a:pPr marL="0" indent="0">
                  <a:buFont typeface="Calibri" panose="020F0502020204030204" pitchFamily="34" charset="0"/>
                  <a:buNone/>
                </a:pPr>
                <a:endParaRPr lang="en-US"/>
              </a:p>
              <a:p>
                <a:pPr marL="0" indent="0">
                  <a:buFont typeface="Calibri" panose="020F0502020204030204" pitchFamily="34" charset="0"/>
                  <a:buNone/>
                </a:pPr>
                <a:endParaRPr lang="en-US"/>
              </a:p>
            </p:txBody>
          </p:sp>
        </mc:Choice>
        <mc:Fallback xmlns="">
          <p:sp>
            <p:nvSpPr>
              <p:cNvPr id="5" name="Content Placeholder 2">
                <a:extLst>
                  <a:ext uri="{FF2B5EF4-FFF2-40B4-BE49-F238E27FC236}">
                    <a16:creationId xmlns:a16="http://schemas.microsoft.com/office/drawing/2014/main" id="{55078580-05B5-1F45-80C0-FDD84776D20D}"/>
                  </a:ext>
                </a:extLst>
              </p:cNvPr>
              <p:cNvSpPr txBox="1">
                <a:spLocks noRot="1" noChangeAspect="1" noMove="1" noResize="1" noEditPoints="1" noAdjustHandles="1" noChangeArrowheads="1" noChangeShapeType="1" noTextEdit="1"/>
              </p:cNvSpPr>
              <p:nvPr/>
            </p:nvSpPr>
            <p:spPr>
              <a:xfrm>
                <a:off x="1361864" y="2544234"/>
                <a:ext cx="8936567" cy="3441277"/>
              </a:xfrm>
              <a:prstGeom prst="rect">
                <a:avLst/>
              </a:prstGeom>
              <a:blipFill>
                <a:blip r:embed="rId3"/>
                <a:stretch>
                  <a:fillRect l="-682"/>
                </a:stretch>
              </a:blipFill>
            </p:spPr>
            <p:txBody>
              <a:bodyPr/>
              <a:lstStyle/>
              <a:p>
                <a:r>
                  <a:rPr lang="en-GB">
                    <a:noFill/>
                  </a:rPr>
                  <a:t> </a:t>
                </a:r>
              </a:p>
            </p:txBody>
          </p:sp>
        </mc:Fallback>
      </mc:AlternateContent>
      <p:pic>
        <p:nvPicPr>
          <p:cNvPr id="7" name="Picture 6" descr="Text&#10;&#10;Description automatically generated">
            <a:extLst>
              <a:ext uri="{FF2B5EF4-FFF2-40B4-BE49-F238E27FC236}">
                <a16:creationId xmlns:a16="http://schemas.microsoft.com/office/drawing/2014/main" id="{CF2C40E7-F8D9-15C9-252D-FA3B4880CE28}"/>
              </a:ext>
            </a:extLst>
          </p:cNvPr>
          <p:cNvPicPr>
            <a:picLocks noChangeAspect="1"/>
          </p:cNvPicPr>
          <p:nvPr/>
        </p:nvPicPr>
        <p:blipFill>
          <a:blip r:embed="rId4"/>
          <a:stretch>
            <a:fillRect/>
          </a:stretch>
        </p:blipFill>
        <p:spPr>
          <a:xfrm>
            <a:off x="606425" y="3526542"/>
            <a:ext cx="2606143" cy="925866"/>
          </a:xfrm>
          <a:prstGeom prst="rect">
            <a:avLst/>
          </a:prstGeom>
        </p:spPr>
      </p:pic>
      <p:sp>
        <p:nvSpPr>
          <p:cNvPr id="8" name="TextBox 7">
            <a:extLst>
              <a:ext uri="{FF2B5EF4-FFF2-40B4-BE49-F238E27FC236}">
                <a16:creationId xmlns:a16="http://schemas.microsoft.com/office/drawing/2014/main" id="{7B9B88E1-36F2-C73F-4B7D-EB6F1E0D0779}"/>
              </a:ext>
            </a:extLst>
          </p:cNvPr>
          <p:cNvSpPr txBox="1"/>
          <p:nvPr/>
        </p:nvSpPr>
        <p:spPr>
          <a:xfrm>
            <a:off x="856554" y="560944"/>
            <a:ext cx="911261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4400" b="1" u="sng" dirty="0">
                <a:latin typeface="Times New Roman"/>
                <a:cs typeface="Calibri"/>
              </a:rPr>
              <a:t>Governing optimization equation</a:t>
            </a:r>
            <a:endParaRPr lang="en-GB" sz="4400" b="1" u="sng" dirty="0">
              <a:latin typeface="Times New Roman"/>
            </a:endParaRPr>
          </a:p>
        </p:txBody>
      </p:sp>
    </p:spTree>
    <p:extLst>
      <p:ext uri="{BB962C8B-B14F-4D97-AF65-F5344CB8AC3E}">
        <p14:creationId xmlns:p14="http://schemas.microsoft.com/office/powerpoint/2010/main" val="2697916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5C697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4C41294D-3653-CF44-3CE2-2E5045A071FC}"/>
              </a:ext>
            </a:extLst>
          </p:cNvPr>
          <p:cNvSpPr txBox="1"/>
          <p:nvPr/>
        </p:nvSpPr>
        <p:spPr>
          <a:xfrm>
            <a:off x="492370" y="516835"/>
            <a:ext cx="3084844" cy="210387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85000"/>
              </a:lnSpc>
              <a:spcBef>
                <a:spcPct val="0"/>
              </a:spcBef>
              <a:spcAft>
                <a:spcPts val="600"/>
              </a:spcAft>
            </a:pPr>
            <a:r>
              <a:rPr lang="en-US" sz="3600" b="1" u="sng" spc="-50">
                <a:solidFill>
                  <a:srgbClr val="FFFFFF"/>
                </a:solidFill>
                <a:latin typeface="Times New Roman"/>
                <a:ea typeface="+mj-ea"/>
                <a:cs typeface="Times New Roman"/>
              </a:rPr>
              <a:t>Geometry</a:t>
            </a:r>
            <a:r>
              <a:rPr lang="en-US" sz="3600" spc="-50">
                <a:solidFill>
                  <a:srgbClr val="FFFFFF"/>
                </a:solidFill>
                <a:latin typeface="Times New Roman"/>
                <a:ea typeface="+mj-ea"/>
                <a:cs typeface="Times New Roman"/>
              </a:rPr>
              <a:t> </a:t>
            </a:r>
          </a:p>
        </p:txBody>
      </p:sp>
      <p:sp>
        <p:nvSpPr>
          <p:cNvPr id="4" name="TextBox 3">
            <a:extLst>
              <a:ext uri="{FF2B5EF4-FFF2-40B4-BE49-F238E27FC236}">
                <a16:creationId xmlns:a16="http://schemas.microsoft.com/office/drawing/2014/main" id="{569CD179-6D45-C41C-CCF4-DBDADCCE5859}"/>
              </a:ext>
            </a:extLst>
          </p:cNvPr>
          <p:cNvSpPr txBox="1"/>
          <p:nvPr/>
        </p:nvSpPr>
        <p:spPr>
          <a:xfrm>
            <a:off x="492371" y="2653800"/>
            <a:ext cx="3084844" cy="3335519"/>
          </a:xfrm>
          <a:prstGeom prst="rect">
            <a:avLst/>
          </a:prstGeom>
        </p:spPr>
        <p:txBody>
          <a:bodyPr rot="0" spcFirstLastPara="0" vertOverflow="overflow" horzOverflow="overflow" vert="horz" lIns="0" tIns="45720" rIns="0" bIns="45720" numCol="1" spcCol="0" rtlCol="0" fromWordArt="0" anchor="t" anchorCtr="0" forceAA="0" compatLnSpc="1">
            <a:prstTxWarp prst="textNoShape">
              <a:avLst/>
            </a:prstTxWarp>
            <a:normAutofit/>
          </a:bodyPr>
          <a:lstStyle/>
          <a:p>
            <a:pPr defTabSz="914400">
              <a:lnSpc>
                <a:spcPct val="90000"/>
              </a:lnSpc>
              <a:spcAft>
                <a:spcPts val="600"/>
              </a:spcAft>
              <a:buClr>
                <a:schemeClr val="accent1"/>
              </a:buClr>
              <a:buFont typeface="Calibri" panose="020F0502020204030204" pitchFamily="34" charset="0"/>
            </a:pPr>
            <a:r>
              <a:rPr lang="en-US" sz="1500" dirty="0">
                <a:solidFill>
                  <a:srgbClr val="FFFFFF"/>
                </a:solidFill>
                <a:latin typeface="Times New Roman"/>
                <a:cs typeface="Times New Roman"/>
              </a:rPr>
              <a:t>concrete bridge </a:t>
            </a:r>
          </a:p>
          <a:p>
            <a:pPr defTabSz="914400">
              <a:lnSpc>
                <a:spcPct val="90000"/>
              </a:lnSpc>
              <a:spcAft>
                <a:spcPts val="600"/>
              </a:spcAft>
              <a:buFont typeface="Calibri" panose="020F0502020204030204" pitchFamily="34" charset="0"/>
            </a:pPr>
            <a:r>
              <a:rPr lang="en-US" sz="1500" dirty="0">
                <a:solidFill>
                  <a:srgbClr val="FFFFFF"/>
                </a:solidFill>
                <a:latin typeface="Times New Roman"/>
                <a:cs typeface="Times New Roman"/>
              </a:rPr>
              <a:t>Length of the Member = 60m</a:t>
            </a:r>
          </a:p>
          <a:p>
            <a:pPr defTabSz="914400">
              <a:lnSpc>
                <a:spcPct val="90000"/>
              </a:lnSpc>
              <a:spcAft>
                <a:spcPts val="600"/>
              </a:spcAft>
              <a:buFont typeface="Calibri" panose="020F0502020204030204" pitchFamily="34" charset="0"/>
            </a:pPr>
            <a:r>
              <a:rPr lang="en-US" sz="1500" dirty="0">
                <a:solidFill>
                  <a:srgbClr val="FFFFFF"/>
                </a:solidFill>
                <a:latin typeface="Times New Roman"/>
                <a:cs typeface="Times New Roman"/>
              </a:rPr>
              <a:t>Width of the Member = 10m</a:t>
            </a:r>
          </a:p>
          <a:p>
            <a:pPr defTabSz="914400">
              <a:lnSpc>
                <a:spcPct val="90000"/>
              </a:lnSpc>
              <a:spcAft>
                <a:spcPts val="600"/>
              </a:spcAft>
              <a:buFont typeface="Calibri" panose="020F0502020204030204" pitchFamily="34" charset="0"/>
            </a:pPr>
            <a:r>
              <a:rPr lang="en-US" sz="1500" dirty="0">
                <a:solidFill>
                  <a:srgbClr val="FFFFFF"/>
                </a:solidFill>
                <a:latin typeface="Times New Roman"/>
                <a:cs typeface="Times New Roman"/>
              </a:rPr>
              <a:t>Breadth of the Member = 5m </a:t>
            </a:r>
          </a:p>
          <a:p>
            <a:pPr defTabSz="914400">
              <a:lnSpc>
                <a:spcPct val="90000"/>
              </a:lnSpc>
              <a:spcAft>
                <a:spcPts val="600"/>
              </a:spcAft>
              <a:buFont typeface="Calibri" panose="020F0502020204030204" pitchFamily="34" charset="0"/>
            </a:pPr>
            <a:r>
              <a:rPr lang="en-US" sz="1500" dirty="0">
                <a:solidFill>
                  <a:srgbClr val="FFFFFF"/>
                </a:solidFill>
                <a:latin typeface="Times New Roman"/>
                <a:cs typeface="Times New Roman"/>
              </a:rPr>
              <a:t>Area of the Member = 300m</a:t>
            </a:r>
            <a:r>
              <a:rPr lang="en-US" sz="1500" baseline="30000" dirty="0">
                <a:solidFill>
                  <a:srgbClr val="FFFFFF"/>
                </a:solidFill>
                <a:latin typeface="Times New Roman"/>
                <a:cs typeface="Times New Roman"/>
              </a:rPr>
              <a:t>3</a:t>
            </a:r>
          </a:p>
        </p:txBody>
      </p:sp>
      <p:sp>
        <p:nvSpPr>
          <p:cNvPr id="33" name="Rectangle 32">
            <a:extLst>
              <a:ext uri="{FF2B5EF4-FFF2-40B4-BE49-F238E27FC236}">
                <a16:creationId xmlns:a16="http://schemas.microsoft.com/office/drawing/2014/main" id="{F9DB1FE5-9D46-433B-99D1-2F1B8DC7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78A4E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2" descr="A picture containing sky, outdoor, day&#10;&#10;Description automatically generated">
            <a:extLst>
              <a:ext uri="{FF2B5EF4-FFF2-40B4-BE49-F238E27FC236}">
                <a16:creationId xmlns:a16="http://schemas.microsoft.com/office/drawing/2014/main" id="{641DDE06-E44E-1A10-DBB5-BA126096E337}"/>
              </a:ext>
            </a:extLst>
          </p:cNvPr>
          <p:cNvPicPr>
            <a:picLocks noChangeAspect="1"/>
          </p:cNvPicPr>
          <p:nvPr/>
        </p:nvPicPr>
        <p:blipFill>
          <a:blip r:embed="rId2"/>
          <a:stretch>
            <a:fillRect/>
          </a:stretch>
        </p:blipFill>
        <p:spPr>
          <a:xfrm>
            <a:off x="4719605" y="2351113"/>
            <a:ext cx="6798082" cy="2260362"/>
          </a:xfrm>
          <a:prstGeom prst="rect">
            <a:avLst/>
          </a:prstGeom>
        </p:spPr>
      </p:pic>
    </p:spTree>
    <p:extLst>
      <p:ext uri="{BB962C8B-B14F-4D97-AF65-F5344CB8AC3E}">
        <p14:creationId xmlns:p14="http://schemas.microsoft.com/office/powerpoint/2010/main" val="2644196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 table&#10;&#10;Description automatically generated">
            <a:extLst>
              <a:ext uri="{FF2B5EF4-FFF2-40B4-BE49-F238E27FC236}">
                <a16:creationId xmlns:a16="http://schemas.microsoft.com/office/drawing/2014/main" id="{778FB8E3-F861-AFC6-8555-41FF9CA92F5D}"/>
              </a:ext>
            </a:extLst>
          </p:cNvPr>
          <p:cNvPicPr>
            <a:picLocks noChangeAspect="1"/>
          </p:cNvPicPr>
          <p:nvPr/>
        </p:nvPicPr>
        <p:blipFill>
          <a:blip r:embed="rId2"/>
          <a:stretch>
            <a:fillRect/>
          </a:stretch>
        </p:blipFill>
        <p:spPr>
          <a:xfrm>
            <a:off x="1581708" y="1223403"/>
            <a:ext cx="9024128" cy="4880204"/>
          </a:xfrm>
          <a:prstGeom prst="rect">
            <a:avLst/>
          </a:prstGeom>
        </p:spPr>
      </p:pic>
      <p:sp>
        <p:nvSpPr>
          <p:cNvPr id="3" name="TextBox 2">
            <a:extLst>
              <a:ext uri="{FF2B5EF4-FFF2-40B4-BE49-F238E27FC236}">
                <a16:creationId xmlns:a16="http://schemas.microsoft.com/office/drawing/2014/main" id="{E5600393-984F-F10F-A1CC-64F3FAD5F7F7}"/>
              </a:ext>
            </a:extLst>
          </p:cNvPr>
          <p:cNvSpPr txBox="1"/>
          <p:nvPr/>
        </p:nvSpPr>
        <p:spPr>
          <a:xfrm>
            <a:off x="939270" y="346604"/>
            <a:ext cx="400261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b="1" u="sng">
                <a:latin typeface="Times New Roman"/>
                <a:cs typeface="Calibri"/>
              </a:rPr>
              <a:t>Ansys Workflow</a:t>
            </a:r>
            <a:endParaRPr lang="en-GB" sz="4000" b="1" u="sng" err="1">
              <a:latin typeface="Times New Roman"/>
            </a:endParaRPr>
          </a:p>
        </p:txBody>
      </p:sp>
    </p:spTree>
    <p:extLst>
      <p:ext uri="{BB962C8B-B14F-4D97-AF65-F5344CB8AC3E}">
        <p14:creationId xmlns:p14="http://schemas.microsoft.com/office/powerpoint/2010/main" val="2096963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454F5E"/>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2">
            <a:extLst>
              <a:ext uri="{FF2B5EF4-FFF2-40B4-BE49-F238E27FC236}">
                <a16:creationId xmlns:a16="http://schemas.microsoft.com/office/drawing/2014/main" id="{725CADBC-D872-A03A-B871-2DE84988E89F}"/>
              </a:ext>
            </a:extLst>
          </p:cNvPr>
          <p:cNvSpPr txBox="1">
            <a:spLocks/>
          </p:cNvSpPr>
          <p:nvPr/>
        </p:nvSpPr>
        <p:spPr>
          <a:xfrm>
            <a:off x="312454" y="1616633"/>
            <a:ext cx="3084844" cy="3335519"/>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a:solidFill>
                  <a:srgbClr val="FFFFFF"/>
                </a:solidFill>
                <a:latin typeface="Times New Roman"/>
                <a:cs typeface="Times New Roman"/>
              </a:rPr>
              <a:t>Brick dominant</a:t>
            </a:r>
            <a:r>
              <a:rPr lang="en-US">
                <a:solidFill>
                  <a:srgbClr val="FFFFFF"/>
                </a:solidFill>
                <a:latin typeface="Times New Roman"/>
                <a:cs typeface="Times New Roman"/>
              </a:rPr>
              <a:t> meshes are more accurate as compared to other 3d meshes as they have more number of nodes, assumed that you need 5 tests for every brick element in the model to get the same results.  </a:t>
            </a:r>
          </a:p>
        </p:txBody>
      </p:sp>
      <p:sp>
        <p:nvSpPr>
          <p:cNvPr id="19" name="Rectangle 18">
            <a:extLst>
              <a:ext uri="{FF2B5EF4-FFF2-40B4-BE49-F238E27FC236}">
                <a16:creationId xmlns:a16="http://schemas.microsoft.com/office/drawing/2014/main" id="{F9DB1FE5-9D46-433B-99D1-2F1B8DC7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7AA4E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2">
            <a:extLst>
              <a:ext uri="{FF2B5EF4-FFF2-40B4-BE49-F238E27FC236}">
                <a16:creationId xmlns:a16="http://schemas.microsoft.com/office/drawing/2014/main" id="{C1A21200-5351-C102-CB89-560E3AD8B086}"/>
              </a:ext>
            </a:extLst>
          </p:cNvPr>
          <p:cNvPicPr>
            <a:picLocks noChangeAspect="1"/>
          </p:cNvPicPr>
          <p:nvPr/>
        </p:nvPicPr>
        <p:blipFill>
          <a:blip r:embed="rId2"/>
          <a:stretch>
            <a:fillRect/>
          </a:stretch>
        </p:blipFill>
        <p:spPr>
          <a:xfrm>
            <a:off x="4742017" y="1689696"/>
            <a:ext cx="6798082" cy="3161108"/>
          </a:xfrm>
          <a:prstGeom prst="rect">
            <a:avLst/>
          </a:prstGeom>
        </p:spPr>
      </p:pic>
      <p:sp>
        <p:nvSpPr>
          <p:cNvPr id="6" name="TextBox 5">
            <a:extLst>
              <a:ext uri="{FF2B5EF4-FFF2-40B4-BE49-F238E27FC236}">
                <a16:creationId xmlns:a16="http://schemas.microsoft.com/office/drawing/2014/main" id="{7B601025-0085-4961-808A-91174ECCA591}"/>
              </a:ext>
            </a:extLst>
          </p:cNvPr>
          <p:cNvSpPr txBox="1"/>
          <p:nvPr/>
        </p:nvSpPr>
        <p:spPr>
          <a:xfrm>
            <a:off x="4876271" y="5048250"/>
            <a:ext cx="655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cs typeface="Calibri"/>
              </a:rPr>
              <a:t>Brick Dominant mesh Sizes of 1m,0.5m and 0.25m</a:t>
            </a:r>
            <a:endParaRPr lang="en-US" sz="2400" b="1"/>
          </a:p>
        </p:txBody>
      </p:sp>
    </p:spTree>
    <p:extLst>
      <p:ext uri="{BB962C8B-B14F-4D97-AF65-F5344CB8AC3E}">
        <p14:creationId xmlns:p14="http://schemas.microsoft.com/office/powerpoint/2010/main" val="2363386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2BDE112-2A40-E8AC-AC16-A9351C39D420}"/>
              </a:ext>
            </a:extLst>
          </p:cNvPr>
          <p:cNvPicPr>
            <a:picLocks noChangeAspect="1"/>
          </p:cNvPicPr>
          <p:nvPr/>
        </p:nvPicPr>
        <p:blipFill>
          <a:blip r:embed="rId2"/>
          <a:stretch>
            <a:fillRect/>
          </a:stretch>
        </p:blipFill>
        <p:spPr>
          <a:xfrm>
            <a:off x="5942994" y="1718055"/>
            <a:ext cx="6149522" cy="3030306"/>
          </a:xfrm>
          <a:prstGeom prst="rect">
            <a:avLst/>
          </a:prstGeom>
        </p:spPr>
      </p:pic>
      <p:sp>
        <p:nvSpPr>
          <p:cNvPr id="3" name="TextBox 2">
            <a:extLst>
              <a:ext uri="{FF2B5EF4-FFF2-40B4-BE49-F238E27FC236}">
                <a16:creationId xmlns:a16="http://schemas.microsoft.com/office/drawing/2014/main" id="{7B34485E-0C61-77FC-C386-853C013F5624}"/>
              </a:ext>
            </a:extLst>
          </p:cNvPr>
          <p:cNvSpPr txBox="1"/>
          <p:nvPr/>
        </p:nvSpPr>
        <p:spPr>
          <a:xfrm>
            <a:off x="740833" y="701146"/>
            <a:ext cx="980228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b="1" u="sng">
                <a:latin typeface="Times New Roman"/>
                <a:cs typeface="Calibri"/>
              </a:rPr>
              <a:t>Loading and Boundary Conditions</a:t>
            </a:r>
            <a:endParaRPr lang="en-GB" sz="4000" b="1" u="sng">
              <a:latin typeface="Times New Roman"/>
            </a:endParaRPr>
          </a:p>
        </p:txBody>
      </p:sp>
      <p:sp>
        <p:nvSpPr>
          <p:cNvPr id="4" name="TextBox 3">
            <a:extLst>
              <a:ext uri="{FF2B5EF4-FFF2-40B4-BE49-F238E27FC236}">
                <a16:creationId xmlns:a16="http://schemas.microsoft.com/office/drawing/2014/main" id="{EDE30105-2E99-5875-6851-6BCEB8836F0C}"/>
              </a:ext>
            </a:extLst>
          </p:cNvPr>
          <p:cNvSpPr txBox="1"/>
          <p:nvPr/>
        </p:nvSpPr>
        <p:spPr>
          <a:xfrm>
            <a:off x="375104" y="1843087"/>
            <a:ext cx="4908548"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GB" sz="2000">
                <a:latin typeface="Times New Roman"/>
                <a:ea typeface="+mn-lt"/>
                <a:cs typeface="+mn-lt"/>
              </a:rPr>
              <a:t>Four abutments have fixed support. </a:t>
            </a:r>
            <a:endParaRPr lang="en-US" sz="2000">
              <a:latin typeface="Times New Roman"/>
              <a:cs typeface="Times New Roman"/>
            </a:endParaRPr>
          </a:p>
          <a:p>
            <a:pPr marL="457200" indent="-457200">
              <a:buFont typeface="Arial"/>
              <a:buChar char="•"/>
            </a:pPr>
            <a:endParaRPr lang="en-GB" sz="2000">
              <a:latin typeface="Times New Roman"/>
              <a:cs typeface="Times New Roman"/>
            </a:endParaRPr>
          </a:p>
          <a:p>
            <a:pPr marL="457200" indent="-457200">
              <a:buFont typeface="Arial"/>
              <a:buChar char="•"/>
            </a:pPr>
            <a:r>
              <a:rPr lang="en-GB" sz="2000">
                <a:latin typeface="Times New Roman"/>
                <a:ea typeface="+mn-lt"/>
                <a:cs typeface="+mn-lt"/>
              </a:rPr>
              <a:t>For the </a:t>
            </a:r>
            <a:r>
              <a:rPr lang="en-GB" sz="2000" err="1">
                <a:latin typeface="Times New Roman"/>
                <a:ea typeface="+mn-lt"/>
                <a:cs typeface="+mn-lt"/>
              </a:rPr>
              <a:t>selfweight</a:t>
            </a:r>
            <a:r>
              <a:rPr lang="en-GB" sz="2000">
                <a:latin typeface="Times New Roman"/>
                <a:ea typeface="+mn-lt"/>
                <a:cs typeface="+mn-lt"/>
              </a:rPr>
              <a:t> of the concrete, a pressure of </a:t>
            </a:r>
            <a:r>
              <a:rPr lang="en-GB" sz="2000">
                <a:solidFill>
                  <a:srgbClr val="FF0000"/>
                </a:solidFill>
                <a:latin typeface="Times New Roman"/>
                <a:ea typeface="+mn-lt"/>
                <a:cs typeface="+mn-lt"/>
              </a:rPr>
              <a:t>100Mpa</a:t>
            </a:r>
            <a:r>
              <a:rPr lang="en-GB" sz="2000">
                <a:latin typeface="Times New Roman"/>
                <a:ea typeface="+mn-lt"/>
                <a:cs typeface="+mn-lt"/>
              </a:rPr>
              <a:t> was considered, and for the live load moment of automobiles, we evaluated a </a:t>
            </a:r>
            <a:r>
              <a:rPr lang="en-GB" sz="2000">
                <a:solidFill>
                  <a:srgbClr val="FF0000"/>
                </a:solidFill>
                <a:latin typeface="Times New Roman"/>
                <a:ea typeface="+mn-lt"/>
                <a:cs typeface="+mn-lt"/>
              </a:rPr>
              <a:t>200kN</a:t>
            </a:r>
            <a:r>
              <a:rPr lang="en-GB" sz="2000">
                <a:latin typeface="Times New Roman"/>
                <a:ea typeface="+mn-lt"/>
                <a:cs typeface="+mn-lt"/>
              </a:rPr>
              <a:t> moving load at various points but put it at the Center for simplification.</a:t>
            </a:r>
            <a:endParaRPr lang="en-GB" sz="2000">
              <a:latin typeface="Times New Roman"/>
              <a:cs typeface="Times New Roman"/>
            </a:endParaRPr>
          </a:p>
        </p:txBody>
      </p:sp>
    </p:spTree>
    <p:extLst>
      <p:ext uri="{BB962C8B-B14F-4D97-AF65-F5344CB8AC3E}">
        <p14:creationId xmlns:p14="http://schemas.microsoft.com/office/powerpoint/2010/main" val="3258188633"/>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TM02900769[[fn=Retrospect]]</Template>
  <TotalTime>1646</TotalTime>
  <Words>1038</Words>
  <Application>Microsoft Office PowerPoint</Application>
  <PresentationFormat>Widescreen</PresentationFormat>
  <Paragraphs>155</Paragraphs>
  <Slides>25</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Arial,Sans-Serif</vt:lpstr>
      <vt:lpstr>Calibri</vt:lpstr>
      <vt:lpstr>Calibri Light</vt:lpstr>
      <vt:lpstr>Cambria Math</vt:lpstr>
      <vt:lpstr>Times New Roman</vt:lpstr>
      <vt:lpstr>Retrospect</vt:lpstr>
      <vt:lpstr>Stress Based Topology Optimization of Bridge</vt:lpstr>
      <vt:lpstr>PowerPoint Presentation</vt:lpstr>
      <vt:lpstr>PowerPoint Presentation</vt:lpstr>
      <vt:lpstr>Background of problem, 20x10 size block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MDOF system</vt:lpstr>
      <vt:lpstr>Modal analysis results Natural frequencies</vt:lpstr>
      <vt:lpstr>Results of the modal analysis Max relative displacement for the mode form </vt:lpstr>
      <vt:lpstr>Conclusion </vt:lpstr>
      <vt:lpstr>Further study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Stress based Topology optimization of bridge</dc:title>
  <dc:creator>Gaurav Singh</dc:creator>
  <cp:lastModifiedBy>Gaurav Singh</cp:lastModifiedBy>
  <cp:revision>4</cp:revision>
  <dcterms:created xsi:type="dcterms:W3CDTF">2023-04-18T15:13:16Z</dcterms:created>
  <dcterms:modified xsi:type="dcterms:W3CDTF">2023-04-19T18:39:58Z</dcterms:modified>
</cp:coreProperties>
</file>